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5" r:id="rId6"/>
    <p:sldId id="264" r:id="rId7"/>
    <p:sldId id="266" r:id="rId8"/>
    <p:sldId id="263" r:id="rId9"/>
    <p:sldId id="267" r:id="rId10"/>
  </p:sldIdLst>
  <p:sldSz cx="9144000" cy="6858000" type="screen4x3"/>
  <p:notesSz cx="6794500" cy="9931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0" d="100"/>
          <a:sy n="110" d="100"/>
        </p:scale>
        <p:origin x="161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780813-2E28-482D-A984-CB5A83966BC8}" type="datetimeFigureOut">
              <a:rPr lang="it-IT" smtClean="0"/>
              <a:t>11/10/2017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6B80E3-57CE-4B60-B98B-190231D7EF1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68951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6B80E3-57CE-4B60-B98B-190231D7EF1B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56306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2/18/2016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Rischio amianto. Valutazione e bonificaMilano, 3 marzo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AC7F88C-7891-CE41-B3D7-41159696F30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210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2/18/2016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Rischio amianto. Valutazione e bonificaMilano, 3 marzo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AC7F88C-7891-CE41-B3D7-41159696F30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670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2/18/2016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Rischio amianto. Valutazione e bonificaMilano, 3 marzo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AC7F88C-7891-CE41-B3D7-41159696F30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649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2/18/2016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Rischio amianto. Valutazione e bonificaMilano, 3 marzo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AC7F88C-7891-CE41-B3D7-41159696F30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328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2/18/2016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Rischio amianto. Valutazione e bonificaMilano, 3 marzo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AC7F88C-7891-CE41-B3D7-41159696F30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9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2/18/2016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Rischio amianto. Valutazione e bonificaMilano, 3 marzo 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AC7F88C-7891-CE41-B3D7-41159696F30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691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2/18/2016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Rischio amianto. Valutazione e bonificaMilano, 3 marzo 2016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AC7F88C-7891-CE41-B3D7-41159696F30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17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2/18/2016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Rischio amianto. Valutazione e bonificaMilano, 3 marzo 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AC7F88C-7891-CE41-B3D7-41159696F30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767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2/18/2016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Rischio amianto. Valutazione e bonificaMilano, 3 marzo 2016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AC7F88C-7891-CE41-B3D7-41159696F30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317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2/18/2016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Rischio amianto. Valutazione e bonificaMilano, 3 marzo 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AC7F88C-7891-CE41-B3D7-41159696F30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376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2/18/2016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Rischio amianto. Valutazione e bonificaMilano, 3 marzo 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AC7F88C-7891-CE41-B3D7-41159696F30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745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5589237"/>
            <a:ext cx="9158766" cy="12835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9144000" cy="33665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0" y="0"/>
            <a:ext cx="381000" cy="64897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8777766" y="0"/>
            <a:ext cx="381000" cy="648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035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revimpresa.servizi.it/gema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lbonazionalegestoriambientali.it/ElenchiIscritti.aspx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1384301"/>
            <a:ext cx="7772400" cy="1460499"/>
          </a:xfrm>
        </p:spPr>
        <p:txBody>
          <a:bodyPr/>
          <a:lstStyle/>
          <a:p>
            <a:r>
              <a:rPr lang="it-IT" dirty="0" smtClean="0"/>
              <a:t>AMIANTO, problema irrisolto:</a:t>
            </a:r>
            <a:r>
              <a:rPr lang="it-IT" dirty="0"/>
              <a:t/>
            </a:r>
            <a:br>
              <a:rPr lang="it-IT" dirty="0"/>
            </a:br>
            <a:r>
              <a:rPr lang="it-IT" sz="2800" dirty="0" smtClean="0"/>
              <a:t>cosa si è fatto e cosa si sta facendo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365500"/>
            <a:ext cx="6400800" cy="2451100"/>
          </a:xfrm>
        </p:spPr>
        <p:txBody>
          <a:bodyPr/>
          <a:lstStyle/>
          <a:p>
            <a:r>
              <a:rPr lang="it-IT" b="1" dirty="0" smtClean="0"/>
              <a:t>Le azioni della Regione Lombardia</a:t>
            </a:r>
          </a:p>
          <a:p>
            <a:pPr algn="l"/>
            <a:endParaRPr lang="it-IT" sz="1600" dirty="0" smtClean="0"/>
          </a:p>
          <a:p>
            <a:pPr algn="l"/>
            <a:endParaRPr lang="it-IT" sz="1600" dirty="0" smtClean="0"/>
          </a:p>
          <a:p>
            <a:pPr algn="l"/>
            <a:endParaRPr lang="it-IT" sz="1600" dirty="0" smtClean="0"/>
          </a:p>
          <a:p>
            <a:pPr algn="l">
              <a:spcBef>
                <a:spcPts val="0"/>
              </a:spcBef>
            </a:pPr>
            <a:r>
              <a:rPr lang="it-IT" sz="1600" b="1" dirty="0" smtClean="0"/>
              <a:t>P.i. Maurizio Frascarolo</a:t>
            </a:r>
          </a:p>
          <a:p>
            <a:pPr algn="l">
              <a:spcBef>
                <a:spcPts val="0"/>
              </a:spcBef>
            </a:pPr>
            <a:r>
              <a:rPr lang="it-IT" sz="1600" b="1" dirty="0" smtClean="0"/>
              <a:t>P.O. Disciplina e linee di indirizzo in materia di gestione rifiuti</a:t>
            </a:r>
          </a:p>
          <a:p>
            <a:pPr algn="l">
              <a:spcBef>
                <a:spcPts val="0"/>
              </a:spcBef>
            </a:pPr>
            <a:r>
              <a:rPr lang="it-IT" sz="1600" b="1" dirty="0" smtClean="0"/>
              <a:t>D.G. Ambiente, Energia e Sviluppo Sostenibile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444500" y="5981700"/>
            <a:ext cx="5740400" cy="739775"/>
          </a:xfrm>
        </p:spPr>
        <p:txBody>
          <a:bodyPr/>
          <a:lstStyle/>
          <a:p>
            <a:r>
              <a:rPr lang="it-IT" sz="1600" dirty="0" smtClean="0"/>
              <a:t>AMIANTO, problema irrisolto: cosa si è fatto e cosa si sta facendo – Milano, 12 ottobre 2017</a:t>
            </a:r>
            <a:endParaRPr lang="en-US" sz="1600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6604000" y="5981700"/>
            <a:ext cx="2133600" cy="561975"/>
          </a:xfrm>
        </p:spPr>
        <p:txBody>
          <a:bodyPr/>
          <a:lstStyle/>
          <a:p>
            <a:fld id="{1AC7F88C-7891-CE41-B3D7-41159696F30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2364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9462"/>
          </a:xfrm>
        </p:spPr>
        <p:txBody>
          <a:bodyPr/>
          <a:lstStyle/>
          <a:p>
            <a:r>
              <a:rPr lang="it-IT" sz="3200" cap="all" dirty="0" smtClean="0"/>
              <a:t>Competenze della Regione</a:t>
            </a:r>
            <a:endParaRPr lang="it-IT" sz="3200" cap="all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44500" y="1168401"/>
            <a:ext cx="8229600" cy="4699000"/>
          </a:xfrm>
        </p:spPr>
        <p:txBody>
          <a:bodyPr/>
          <a:lstStyle/>
          <a:p>
            <a:r>
              <a:rPr lang="it-IT" sz="2400" dirty="0" smtClean="0"/>
              <a:t>L. 27/03/92 n. 257, art. 10 =&gt; Adozione piano di protezione dell’ambiente, di decontaminazione, di smaltimento e di bonifica ai fini della difesa dei pericoli derivanti dall’amianto =&gt; </a:t>
            </a:r>
            <a:r>
              <a:rPr lang="it-IT" sz="2400" dirty="0" err="1" smtClean="0"/>
              <a:t>d.g.r</a:t>
            </a:r>
            <a:r>
              <a:rPr lang="it-IT" sz="2400" dirty="0" smtClean="0"/>
              <a:t>. 2490 del 22/09/95;</a:t>
            </a:r>
          </a:p>
          <a:p>
            <a:r>
              <a:rPr lang="it-IT" sz="2400" dirty="0" err="1" smtClean="0"/>
              <a:t>L.r</a:t>
            </a:r>
            <a:r>
              <a:rPr lang="it-IT" sz="2400" dirty="0" smtClean="0"/>
              <a:t>. 29/09/03, n. 17, art. 3 =&gt; Approvazione del Piano Regionale Amianto Lombardia  (P.R.A.L.) =&gt; </a:t>
            </a:r>
            <a:r>
              <a:rPr lang="it-IT" sz="2400" dirty="0" err="1" smtClean="0"/>
              <a:t>d.g.r</a:t>
            </a:r>
            <a:r>
              <a:rPr lang="it-IT" sz="2400" dirty="0" smtClean="0"/>
              <a:t>. 1526 del 22/12/05 =&gt; Regione Lombardia Amianto free?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5981700"/>
            <a:ext cx="2133600" cy="739775"/>
          </a:xfrm>
        </p:spPr>
        <p:txBody>
          <a:bodyPr/>
          <a:lstStyle/>
          <a:p>
            <a:fld id="{1AC7F88C-7891-CE41-B3D7-41159696F305}" type="slidenum">
              <a:rPr lang="en-US" smtClean="0"/>
              <a:t>2</a:t>
            </a:fld>
            <a:endParaRPr lang="en-US" dirty="0"/>
          </a:p>
        </p:txBody>
      </p:sp>
      <p:sp>
        <p:nvSpPr>
          <p:cNvPr id="6" name="Segnaposto piè di pagina 3"/>
          <p:cNvSpPr txBox="1">
            <a:spLocks/>
          </p:cNvSpPr>
          <p:nvPr/>
        </p:nvSpPr>
        <p:spPr>
          <a:xfrm>
            <a:off x="444500" y="5981700"/>
            <a:ext cx="5803900" cy="7397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 dirty="0"/>
              <a:t>AMIANTO, problema irrisolto: cosa si è fatto e cosa si sta facendo – Milano, 12 ottobre 2017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02836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855663"/>
          </a:xfrm>
        </p:spPr>
        <p:txBody>
          <a:bodyPr/>
          <a:lstStyle/>
          <a:p>
            <a:r>
              <a:rPr lang="it-IT" sz="3200" dirty="0" smtClean="0"/>
              <a:t>PRINCIPALI PREVISIONI DEL P.R.A.L.</a:t>
            </a:r>
            <a:r>
              <a:rPr lang="it-IT" sz="2400" dirty="0" smtClean="0"/>
              <a:t> </a:t>
            </a:r>
            <a:br>
              <a:rPr lang="it-IT" sz="2400" dirty="0" smtClean="0"/>
            </a:br>
            <a:r>
              <a:rPr lang="it-IT" sz="2400" b="1" dirty="0" smtClean="0"/>
              <a:t>Aspetti ambientali</a:t>
            </a:r>
            <a:r>
              <a:rPr lang="it-IT" sz="3200" dirty="0" smtClean="0"/>
              <a:t/>
            </a:r>
            <a:br>
              <a:rPr lang="it-IT" sz="3200" dirty="0" smtClean="0"/>
            </a:br>
            <a:endParaRPr lang="it-IT" sz="32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44500" y="1244601"/>
            <a:ext cx="8229600" cy="4622799"/>
          </a:xfrm>
        </p:spPr>
        <p:txBody>
          <a:bodyPr/>
          <a:lstStyle/>
          <a:p>
            <a:r>
              <a:rPr lang="it-IT" sz="2400" dirty="0"/>
              <a:t>la mappatura delle coperture in </a:t>
            </a:r>
            <a:r>
              <a:rPr lang="it-IT" sz="2400" dirty="0" smtClean="0"/>
              <a:t>cemento-amianto =&gt; A.R.P.A. (attraverso </a:t>
            </a:r>
            <a:r>
              <a:rPr lang="it-IT" sz="2400" dirty="0"/>
              <a:t>telerilevamento) </a:t>
            </a:r>
            <a:r>
              <a:rPr lang="it-IT" sz="2400" dirty="0" smtClean="0"/>
              <a:t> </a:t>
            </a:r>
            <a:r>
              <a:rPr lang="it-IT" sz="2400" u="sng" dirty="0" smtClean="0"/>
              <a:t>http</a:t>
            </a:r>
            <a:r>
              <a:rPr lang="it-IT" sz="2400" u="sng" dirty="0"/>
              <a:t>://ita.arpalombardia.it/</a:t>
            </a:r>
            <a:r>
              <a:rPr lang="it-IT" sz="2400" dirty="0"/>
              <a:t>;</a:t>
            </a:r>
            <a:endParaRPr lang="it-IT" sz="2400" dirty="0" smtClean="0"/>
          </a:p>
          <a:p>
            <a:pPr marL="0" indent="0">
              <a:buNone/>
            </a:pPr>
            <a:endParaRPr lang="it-IT" sz="2400" dirty="0"/>
          </a:p>
          <a:p>
            <a:r>
              <a:rPr lang="it-IT" sz="2400" dirty="0" smtClean="0"/>
              <a:t>il </a:t>
            </a:r>
            <a:r>
              <a:rPr lang="it-IT" sz="2400" dirty="0"/>
              <a:t>censimento della presenza di amianto, in matrice friabile e/o compatta, presente nei luoghi, negli edifici, nelle strutture, negli impianti, nei mezzi di </a:t>
            </a:r>
            <a:r>
              <a:rPr lang="it-IT" sz="2400" dirty="0" smtClean="0"/>
              <a:t>trasporto =&gt; </a:t>
            </a:r>
            <a:r>
              <a:rPr lang="it-IT" sz="2400" dirty="0"/>
              <a:t>ATS (ex A.S.L.);</a:t>
            </a:r>
            <a:endParaRPr lang="it-IT" sz="2400" dirty="0" smtClean="0"/>
          </a:p>
          <a:p>
            <a:pPr marL="0" indent="0">
              <a:buNone/>
            </a:pPr>
            <a:endParaRPr lang="it-IT" sz="2400" dirty="0"/>
          </a:p>
          <a:p>
            <a:r>
              <a:rPr lang="it-IT" sz="2400" dirty="0" smtClean="0"/>
              <a:t>la </a:t>
            </a:r>
            <a:r>
              <a:rPr lang="it-IT" sz="2400" dirty="0"/>
              <a:t>regolazione e il monitoraggio delle attività di </a:t>
            </a:r>
            <a:r>
              <a:rPr lang="it-IT" sz="2400" dirty="0" smtClean="0"/>
              <a:t>bonifica e smaltimento rifiuti di amianto.</a:t>
            </a:r>
            <a:endParaRPr lang="it-IT" sz="2400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5981700"/>
            <a:ext cx="2133600" cy="739775"/>
          </a:xfrm>
        </p:spPr>
        <p:txBody>
          <a:bodyPr/>
          <a:lstStyle/>
          <a:p>
            <a:fld id="{1AC7F88C-7891-CE41-B3D7-41159696F305}" type="slidenum">
              <a:rPr lang="en-US" smtClean="0"/>
              <a:t>3</a:t>
            </a:fld>
            <a:endParaRPr lang="en-US" dirty="0"/>
          </a:p>
        </p:txBody>
      </p:sp>
      <p:sp>
        <p:nvSpPr>
          <p:cNvPr id="6" name="Segnaposto piè di pagina 3"/>
          <p:cNvSpPr txBox="1">
            <a:spLocks/>
          </p:cNvSpPr>
          <p:nvPr/>
        </p:nvSpPr>
        <p:spPr>
          <a:xfrm>
            <a:off x="444500" y="5981700"/>
            <a:ext cx="5765800" cy="7397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 dirty="0"/>
              <a:t>AMIANTO, problema irrisolto: cosa si è fatto e cosa si sta facendo – Milano, 12 ottobre 2017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639065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8662"/>
          </a:xfrm>
        </p:spPr>
        <p:txBody>
          <a:bodyPr/>
          <a:lstStyle/>
          <a:p>
            <a:r>
              <a:rPr lang="it-IT" sz="3200" dirty="0" smtClean="0"/>
              <a:t>CENSIMENTO</a:t>
            </a:r>
            <a:endParaRPr lang="it-IT" sz="32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44500" y="1206501"/>
            <a:ext cx="8229600" cy="4660900"/>
          </a:xfrm>
        </p:spPr>
        <p:txBody>
          <a:bodyPr/>
          <a:lstStyle/>
          <a:p>
            <a:r>
              <a:rPr lang="it-IT" sz="2400" dirty="0"/>
              <a:t>Auto-segnalazione dei soggetti pubblici e </a:t>
            </a:r>
            <a:r>
              <a:rPr lang="it-IT" sz="2400" dirty="0" smtClean="0"/>
              <a:t>dei </a:t>
            </a:r>
            <a:r>
              <a:rPr lang="it-IT" sz="2400" dirty="0"/>
              <a:t>privati </a:t>
            </a:r>
            <a:r>
              <a:rPr lang="it-IT" sz="2400" dirty="0" smtClean="0"/>
              <a:t>cittadini (Moduli NA-1) all’ATS (art. 6 </a:t>
            </a:r>
            <a:r>
              <a:rPr lang="it-IT" sz="2400" dirty="0" err="1" smtClean="0"/>
              <a:t>l.r</a:t>
            </a:r>
            <a:r>
              <a:rPr lang="it-IT" sz="2400" dirty="0" smtClean="0"/>
              <a:t>. 17/03). Sanzione per mancata comunicazione introdotta dalla </a:t>
            </a:r>
            <a:r>
              <a:rPr lang="it-IT" sz="2400" dirty="0" err="1" smtClean="0"/>
              <a:t>l.r</a:t>
            </a:r>
            <a:r>
              <a:rPr lang="it-IT" sz="2400" dirty="0" smtClean="0"/>
              <a:t>. 14/12 (art. 8 bis </a:t>
            </a:r>
            <a:r>
              <a:rPr lang="it-IT" sz="2400" dirty="0" err="1" smtClean="0"/>
              <a:t>l.r</a:t>
            </a:r>
            <a:r>
              <a:rPr lang="it-IT" sz="2400" dirty="0" smtClean="0"/>
              <a:t>. 17/03);</a:t>
            </a:r>
          </a:p>
          <a:p>
            <a:pPr marL="0" indent="0">
              <a:buNone/>
            </a:pPr>
            <a:endParaRPr lang="it-IT" sz="2400" dirty="0" smtClean="0"/>
          </a:p>
          <a:p>
            <a:r>
              <a:rPr lang="it-IT" sz="2400" dirty="0" smtClean="0"/>
              <a:t>Valutazione stato di conservazione e di degrado =&gt; </a:t>
            </a:r>
            <a:r>
              <a:rPr lang="it-IT" sz="2400" dirty="0" err="1" smtClean="0"/>
              <a:t>d.d.g</a:t>
            </a:r>
            <a:r>
              <a:rPr lang="it-IT" sz="2400" dirty="0" smtClean="0"/>
              <a:t>. 18/11/08, n. 13237 «Protocollo per la valutazione dello stato di conservazione delle coperture in cemento amianto;</a:t>
            </a:r>
          </a:p>
          <a:p>
            <a:pPr marL="0" indent="0" algn="ctr">
              <a:buNone/>
            </a:pPr>
            <a:endParaRPr lang="it-IT" sz="2400" dirty="0" smtClean="0"/>
          </a:p>
          <a:p>
            <a:r>
              <a:rPr lang="it-IT" sz="2400" dirty="0" smtClean="0"/>
              <a:t>Necessità di rimozione previa notifica all’ATS di piano di lavoro.</a:t>
            </a:r>
            <a:endParaRPr lang="it-IT" sz="2400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5981700"/>
            <a:ext cx="2133600" cy="739775"/>
          </a:xfrm>
        </p:spPr>
        <p:txBody>
          <a:bodyPr/>
          <a:lstStyle/>
          <a:p>
            <a:fld id="{1AC7F88C-7891-CE41-B3D7-41159696F305}" type="slidenum">
              <a:rPr lang="en-US" smtClean="0"/>
              <a:t>4</a:t>
            </a:fld>
            <a:endParaRPr lang="en-US" dirty="0"/>
          </a:p>
        </p:txBody>
      </p:sp>
      <p:sp>
        <p:nvSpPr>
          <p:cNvPr id="6" name="Segnaposto piè di pagina 3"/>
          <p:cNvSpPr txBox="1">
            <a:spLocks/>
          </p:cNvSpPr>
          <p:nvPr/>
        </p:nvSpPr>
        <p:spPr>
          <a:xfrm>
            <a:off x="444500" y="5981700"/>
            <a:ext cx="5880100" cy="7397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 dirty="0"/>
              <a:t>AMIANTO, problema irrisolto: cosa si è fatto e cosa si sta facendo – Milano, 12 ottobre 2017</a:t>
            </a:r>
            <a:endParaRPr lang="en-US" sz="1600" dirty="0"/>
          </a:p>
        </p:txBody>
      </p:sp>
      <p:sp>
        <p:nvSpPr>
          <p:cNvPr id="4" name="Freccia in giù 3"/>
          <p:cNvSpPr/>
          <p:nvPr/>
        </p:nvSpPr>
        <p:spPr>
          <a:xfrm>
            <a:off x="4165600" y="2470150"/>
            <a:ext cx="484632" cy="3937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Freccia in giù 6"/>
          <p:cNvSpPr/>
          <p:nvPr/>
        </p:nvSpPr>
        <p:spPr>
          <a:xfrm>
            <a:off x="4165600" y="4064000"/>
            <a:ext cx="484632" cy="3937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4891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1662"/>
          </a:xfrm>
        </p:spPr>
        <p:txBody>
          <a:bodyPr/>
          <a:lstStyle/>
          <a:p>
            <a:r>
              <a:rPr lang="it-IT" sz="3200" dirty="0" smtClean="0"/>
              <a:t>MONITORAGGIO ATTIVITA’ DI BONIFICA</a:t>
            </a:r>
            <a:endParaRPr lang="it-IT" sz="32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44500" y="1206501"/>
            <a:ext cx="8229600" cy="4660900"/>
          </a:xfrm>
        </p:spPr>
        <p:txBody>
          <a:bodyPr/>
          <a:lstStyle/>
          <a:p>
            <a:r>
              <a:rPr lang="it-IT" sz="2400" dirty="0" smtClean="0"/>
              <a:t>Servizio telematico per la trasmissione di comunicazioni, piani di lavoro e relazioni annuali. L’utilizzo della modalità di invio informatizzato </a:t>
            </a:r>
            <a:r>
              <a:rPr lang="it-IT" sz="2400" dirty="0"/>
              <a:t>in Regione </a:t>
            </a:r>
            <a:r>
              <a:rPr lang="it-IT" sz="2400" dirty="0" smtClean="0"/>
              <a:t>Lombardia è </a:t>
            </a:r>
            <a:r>
              <a:rPr lang="it-IT" sz="2400" u="sng" dirty="0" smtClean="0"/>
              <a:t>obbligatorio per:</a:t>
            </a:r>
          </a:p>
          <a:p>
            <a:pPr marL="857250" lvl="1" indent="-457200">
              <a:buFont typeface="+mj-lt"/>
              <a:buAutoNum type="alphaLcPeriod"/>
            </a:pPr>
            <a:r>
              <a:rPr lang="it-IT" sz="2000" dirty="0" smtClean="0"/>
              <a:t>Notifiche art. 250 D.lgs. 81/08, piani di lavoro art. 256 D.lgs. 81/80 (dal 01/04/14);</a:t>
            </a:r>
          </a:p>
          <a:p>
            <a:pPr marL="857250" lvl="1" indent="-457200">
              <a:buFont typeface="+mj-lt"/>
              <a:buAutoNum type="alphaLcPeriod"/>
            </a:pPr>
            <a:r>
              <a:rPr lang="it-IT" sz="2000" dirty="0" smtClean="0"/>
              <a:t>Relazioni annuali ex art. 9 l. 257/92 relativa alle attività realizzate (dal 28/02/15).</a:t>
            </a:r>
            <a:endParaRPr lang="it-IT" sz="2400" dirty="0" smtClean="0"/>
          </a:p>
          <a:p>
            <a:pPr algn="ctr"/>
            <a:endParaRPr lang="it-IT" sz="2400" dirty="0"/>
          </a:p>
          <a:p>
            <a:r>
              <a:rPr lang="it-IT" sz="2400" dirty="0" err="1" smtClean="0"/>
              <a:t>Ge.M.A</a:t>
            </a:r>
            <a:r>
              <a:rPr lang="it-IT" sz="2400" dirty="0" smtClean="0"/>
              <a:t>. (Gestione Manufatti in Amianto)  =&gt;</a:t>
            </a:r>
          </a:p>
          <a:p>
            <a:pPr marL="0" indent="0" algn="ctr">
              <a:buNone/>
            </a:pPr>
            <a:r>
              <a:rPr lang="it-IT" sz="2400" dirty="0" smtClean="0">
                <a:hlinkClick r:id="rId2"/>
              </a:rPr>
              <a:t>www.previmpresa.servizi.it/gema/</a:t>
            </a:r>
            <a:endParaRPr lang="it-IT" sz="2400" dirty="0" smtClean="0"/>
          </a:p>
          <a:p>
            <a:pPr marL="0" indent="0" algn="ctr">
              <a:buNone/>
            </a:pPr>
            <a:endParaRPr lang="it-IT" sz="2400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5981700"/>
            <a:ext cx="2133600" cy="739775"/>
          </a:xfrm>
        </p:spPr>
        <p:txBody>
          <a:bodyPr/>
          <a:lstStyle/>
          <a:p>
            <a:fld id="{1AC7F88C-7891-CE41-B3D7-41159696F305}" type="slidenum">
              <a:rPr lang="en-US" smtClean="0"/>
              <a:t>5</a:t>
            </a:fld>
            <a:endParaRPr lang="en-US" dirty="0"/>
          </a:p>
        </p:txBody>
      </p:sp>
      <p:sp>
        <p:nvSpPr>
          <p:cNvPr id="6" name="Segnaposto piè di pagina 3"/>
          <p:cNvSpPr txBox="1">
            <a:spLocks/>
          </p:cNvSpPr>
          <p:nvPr/>
        </p:nvSpPr>
        <p:spPr>
          <a:xfrm>
            <a:off x="444500" y="5981700"/>
            <a:ext cx="5765800" cy="7397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 dirty="0"/>
              <a:t>AMIANTO, problema irrisolto: cosa si è fatto e cosa si sta facendo – Milano, 12 ottobre 2017</a:t>
            </a:r>
            <a:endParaRPr lang="en-US" sz="1600" dirty="0"/>
          </a:p>
        </p:txBody>
      </p:sp>
      <p:sp>
        <p:nvSpPr>
          <p:cNvPr id="7" name="Freccia in giù 6"/>
          <p:cNvSpPr/>
          <p:nvPr/>
        </p:nvSpPr>
        <p:spPr>
          <a:xfrm>
            <a:off x="4192016" y="3803650"/>
            <a:ext cx="484632" cy="3937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1928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1662"/>
          </a:xfrm>
        </p:spPr>
        <p:txBody>
          <a:bodyPr/>
          <a:lstStyle/>
          <a:p>
            <a:r>
              <a:rPr lang="it-IT" sz="3200" dirty="0" smtClean="0"/>
              <a:t>RIMOZIONE E TRASPORTO</a:t>
            </a:r>
            <a:endParaRPr lang="it-IT" sz="32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44500" y="1206501"/>
            <a:ext cx="8229600" cy="4660900"/>
          </a:xfrm>
        </p:spPr>
        <p:txBody>
          <a:bodyPr/>
          <a:lstStyle/>
          <a:p>
            <a:r>
              <a:rPr lang="it-IT" sz="2400" dirty="0" smtClean="0"/>
              <a:t>Rimozione (incapsulamento/confinamento)=&gt; solo soggetti iscritti all’Albo Nazionale Gestori Ambientali: </a:t>
            </a:r>
            <a:r>
              <a:rPr lang="it-IT" sz="2400" dirty="0"/>
              <a:t>n. 785 in </a:t>
            </a:r>
            <a:r>
              <a:rPr lang="it-IT" sz="2400" dirty="0" err="1" smtClean="0"/>
              <a:t>Cat</a:t>
            </a:r>
            <a:r>
              <a:rPr lang="it-IT" sz="2400" dirty="0" smtClean="0"/>
              <a:t>. 10 A per amianto legato in matrice cementizia-resinoide e n. 175 in </a:t>
            </a:r>
            <a:r>
              <a:rPr lang="it-IT" sz="2400" dirty="0" err="1" smtClean="0"/>
              <a:t>Cat</a:t>
            </a:r>
            <a:r>
              <a:rPr lang="it-IT" sz="2400" dirty="0" smtClean="0"/>
              <a:t>. 10 B per amianto friabile (in Lombardia);</a:t>
            </a:r>
          </a:p>
          <a:p>
            <a:r>
              <a:rPr lang="it-IT" sz="2400" dirty="0" smtClean="0"/>
              <a:t>Trasporto =&gt; solo soggetti iscritti all’Albo Nazionale Gestori Ambientali in </a:t>
            </a:r>
            <a:r>
              <a:rPr lang="it-IT" sz="2400" dirty="0" err="1" smtClean="0"/>
              <a:t>Cat</a:t>
            </a:r>
            <a:r>
              <a:rPr lang="it-IT" sz="2400" dirty="0" smtClean="0"/>
              <a:t>. 5: n. 765 per il CER 170605 =&gt; materiali da costruzione contenenti amianto e n. 743 per il CER 170601 =&gt; materiali isolanti </a:t>
            </a:r>
            <a:r>
              <a:rPr lang="it-IT" sz="2400" dirty="0"/>
              <a:t>contenenti </a:t>
            </a:r>
            <a:r>
              <a:rPr lang="it-IT" sz="2400" dirty="0" smtClean="0"/>
              <a:t>amianto (in Lombardia);</a:t>
            </a:r>
          </a:p>
          <a:p>
            <a:r>
              <a:rPr lang="it-IT" sz="2400" dirty="0" smtClean="0"/>
              <a:t>Verifica soggetti iscritti all’Albo Nazionale </a:t>
            </a:r>
            <a:r>
              <a:rPr lang="it-IT" sz="2400" dirty="0"/>
              <a:t>Gestori Ambientali =&gt; </a:t>
            </a:r>
            <a:r>
              <a:rPr lang="it-IT" sz="2400" dirty="0" smtClean="0">
                <a:hlinkClick r:id="rId2"/>
              </a:rPr>
              <a:t>www.albonazionalegestoriambientali.it/ElenchiIscritti.aspx</a:t>
            </a:r>
            <a:r>
              <a:rPr lang="it-IT" sz="2400" dirty="0" smtClean="0"/>
              <a:t>.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5981700"/>
            <a:ext cx="2133600" cy="739775"/>
          </a:xfrm>
        </p:spPr>
        <p:txBody>
          <a:bodyPr/>
          <a:lstStyle/>
          <a:p>
            <a:fld id="{1AC7F88C-7891-CE41-B3D7-41159696F305}" type="slidenum">
              <a:rPr lang="en-US" smtClean="0"/>
              <a:t>6</a:t>
            </a:fld>
            <a:endParaRPr lang="en-US" dirty="0"/>
          </a:p>
        </p:txBody>
      </p:sp>
      <p:sp>
        <p:nvSpPr>
          <p:cNvPr id="6" name="Segnaposto piè di pagina 3"/>
          <p:cNvSpPr txBox="1">
            <a:spLocks/>
          </p:cNvSpPr>
          <p:nvPr/>
        </p:nvSpPr>
        <p:spPr>
          <a:xfrm>
            <a:off x="444500" y="5981700"/>
            <a:ext cx="5892800" cy="7397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 dirty="0"/>
              <a:t>AMIANTO, problema irrisolto: cosa si è fatto e cosa si sta facendo – Milano, 12 ottobre 2017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65685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1662"/>
          </a:xfrm>
        </p:spPr>
        <p:txBody>
          <a:bodyPr/>
          <a:lstStyle/>
          <a:p>
            <a:r>
              <a:rPr lang="it-IT" sz="3200" dirty="0" smtClean="0"/>
              <a:t>SMALTIMENTO</a:t>
            </a:r>
            <a:endParaRPr lang="it-IT" sz="32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44500" y="1206501"/>
            <a:ext cx="8229600" cy="4660900"/>
          </a:xfrm>
        </p:spPr>
        <p:txBody>
          <a:bodyPr/>
          <a:lstStyle/>
          <a:p>
            <a:r>
              <a:rPr lang="it-IT" sz="2400" dirty="0" smtClean="0"/>
              <a:t>Smaltimento  =&gt; P.R.G.R. </a:t>
            </a:r>
            <a:r>
              <a:rPr lang="it-IT" sz="2400" dirty="0" err="1" smtClean="0"/>
              <a:t>d.g.r</a:t>
            </a:r>
            <a:r>
              <a:rPr lang="it-IT" sz="2400" dirty="0"/>
              <a:t>. </a:t>
            </a:r>
            <a:r>
              <a:rPr lang="it-IT" sz="2400" dirty="0" smtClean="0"/>
              <a:t>20/06/14, n. 1990, D15 e D1;</a:t>
            </a:r>
          </a:p>
          <a:p>
            <a:r>
              <a:rPr lang="it-IT" sz="2400" dirty="0" smtClean="0"/>
              <a:t>Trattamenti o invio diretto a discarica;</a:t>
            </a:r>
          </a:p>
          <a:p>
            <a:r>
              <a:rPr lang="it-IT" sz="2400" dirty="0" smtClean="0"/>
              <a:t>Bilancio costi / benefici;</a:t>
            </a:r>
          </a:p>
          <a:p>
            <a:r>
              <a:rPr lang="it-IT" sz="2400" dirty="0" smtClean="0"/>
              <a:t>Disponibilità volumetriche di smaltimento in Lombardia:</a:t>
            </a:r>
          </a:p>
          <a:p>
            <a:pPr lvl="1"/>
            <a:r>
              <a:rPr lang="it-IT" sz="2000" dirty="0" smtClean="0"/>
              <a:t>ECOETERNIT </a:t>
            </a:r>
            <a:r>
              <a:rPr lang="it-IT" sz="2000" dirty="0" err="1" smtClean="0"/>
              <a:t>Srl</a:t>
            </a:r>
            <a:r>
              <a:rPr lang="it-IT" sz="2000" dirty="0" smtClean="0"/>
              <a:t> - Montichiari BS - attiva - 336.000 mc;</a:t>
            </a:r>
          </a:p>
          <a:p>
            <a:pPr lvl="1"/>
            <a:r>
              <a:rPr lang="it-IT" sz="2000" dirty="0" smtClean="0"/>
              <a:t>ACTA </a:t>
            </a:r>
            <a:r>
              <a:rPr lang="it-IT" sz="2000" dirty="0" err="1" smtClean="0"/>
              <a:t>Srl</a:t>
            </a:r>
            <a:r>
              <a:rPr lang="it-IT" sz="2000" dirty="0" smtClean="0"/>
              <a:t> - Ferrera Erbognone PV - in allestimento - 603.908 mc;</a:t>
            </a:r>
          </a:p>
          <a:p>
            <a:pPr lvl="1"/>
            <a:r>
              <a:rPr lang="it-IT" sz="2000" dirty="0" smtClean="0"/>
              <a:t>TEAM </a:t>
            </a:r>
            <a:r>
              <a:rPr lang="it-IT" sz="2000" dirty="0" err="1" smtClean="0"/>
              <a:t>SpA</a:t>
            </a:r>
            <a:r>
              <a:rPr lang="it-IT" sz="2000" dirty="0" smtClean="0"/>
              <a:t> - Treviglio BG - in attesa preventiva bonifica - 221.323 mc;</a:t>
            </a:r>
          </a:p>
          <a:p>
            <a:r>
              <a:rPr lang="it-IT" sz="2400" dirty="0" smtClean="0"/>
              <a:t>In istruttoria:</a:t>
            </a:r>
          </a:p>
          <a:p>
            <a:pPr lvl="1"/>
            <a:r>
              <a:rPr lang="it-IT" sz="2000" dirty="0" smtClean="0"/>
              <a:t>PADANA GREEN </a:t>
            </a:r>
            <a:r>
              <a:rPr lang="it-IT" sz="2000" dirty="0" err="1" smtClean="0"/>
              <a:t>Srl</a:t>
            </a:r>
            <a:r>
              <a:rPr lang="it-IT" sz="2000" dirty="0" smtClean="0"/>
              <a:t> - Montichiari BS - in attesa </a:t>
            </a:r>
            <a:r>
              <a:rPr lang="it-IT" sz="2000" dirty="0" err="1" smtClean="0"/>
              <a:t>dec</a:t>
            </a:r>
            <a:r>
              <a:rPr lang="it-IT" sz="2000" dirty="0" smtClean="0"/>
              <a:t>. VIA - 760.000 mc.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5981700"/>
            <a:ext cx="2133600" cy="739775"/>
          </a:xfrm>
        </p:spPr>
        <p:txBody>
          <a:bodyPr/>
          <a:lstStyle/>
          <a:p>
            <a:fld id="{1AC7F88C-7891-CE41-B3D7-41159696F305}" type="slidenum">
              <a:rPr lang="en-US" smtClean="0"/>
              <a:t>7</a:t>
            </a:fld>
            <a:endParaRPr lang="en-US" dirty="0"/>
          </a:p>
        </p:txBody>
      </p:sp>
      <p:sp>
        <p:nvSpPr>
          <p:cNvPr id="6" name="Segnaposto piè di pagina 3"/>
          <p:cNvSpPr txBox="1">
            <a:spLocks/>
          </p:cNvSpPr>
          <p:nvPr/>
        </p:nvSpPr>
        <p:spPr>
          <a:xfrm>
            <a:off x="444500" y="5981700"/>
            <a:ext cx="5892800" cy="7397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 dirty="0"/>
              <a:t>AMIANTO, problema irrisolto: cosa si è fatto e cosa si sta facendo – Milano, 12 ottobre 2017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08786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1662"/>
          </a:xfrm>
        </p:spPr>
        <p:txBody>
          <a:bodyPr/>
          <a:lstStyle/>
          <a:p>
            <a:r>
              <a:rPr lang="it-IT" sz="3200" dirty="0" smtClean="0"/>
              <a:t>LINEE DI INDIRIZZO PER RIMOZIONE</a:t>
            </a:r>
            <a:endParaRPr lang="it-IT" sz="32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44500" y="1206501"/>
            <a:ext cx="8229600" cy="4660900"/>
          </a:xfrm>
        </p:spPr>
        <p:txBody>
          <a:bodyPr/>
          <a:lstStyle/>
          <a:p>
            <a:r>
              <a:rPr lang="it-IT" sz="2400" dirty="0" err="1"/>
              <a:t>D.g.r</a:t>
            </a:r>
            <a:r>
              <a:rPr lang="it-IT" sz="2400" dirty="0"/>
              <a:t>. 30/04/15, n. 3494 “Criteri per l’attivazione di servizi di rimozione e smaltimento dell’amianto in matrice compatta preveniente da utenze domestiche nel territorio dei comuni della Lombardia</a:t>
            </a:r>
            <a:r>
              <a:rPr lang="it-IT" sz="2400" dirty="0" smtClean="0"/>
              <a:t>“ (art. 2, comma 4 bis, </a:t>
            </a:r>
            <a:r>
              <a:rPr lang="it-IT" sz="2400" dirty="0" err="1" smtClean="0"/>
              <a:t>l.r</a:t>
            </a:r>
            <a:r>
              <a:rPr lang="it-IT" sz="2400" dirty="0" smtClean="0"/>
              <a:t>. 17/03);</a:t>
            </a:r>
          </a:p>
          <a:p>
            <a:r>
              <a:rPr lang="it-IT" sz="2400" dirty="0" err="1" smtClean="0"/>
              <a:t>D.d.u.o</a:t>
            </a:r>
            <a:r>
              <a:rPr lang="it-IT" sz="2400" dirty="0" smtClean="0"/>
              <a:t>. 03/06/15, n. </a:t>
            </a:r>
            <a:r>
              <a:rPr lang="it-IT" sz="2400" dirty="0"/>
              <a:t>4523 </a:t>
            </a:r>
            <a:r>
              <a:rPr lang="it-IT" sz="2400" dirty="0" smtClean="0"/>
              <a:t>“Approvazione dei modelli per la predisposizione della gara e convenzione tipo per l’attivazione dei servizi di rimozione e smaltimento  amianto in matrice compatta da utenze domestiche“;</a:t>
            </a:r>
          </a:p>
          <a:p>
            <a:r>
              <a:rPr lang="it-IT" sz="2400" dirty="0" smtClean="0"/>
              <a:t>Un esempio: progetto Limbiate amianto free.</a:t>
            </a:r>
            <a:endParaRPr lang="it-IT" sz="2400" dirty="0"/>
          </a:p>
          <a:p>
            <a:endParaRPr lang="it-IT" sz="2400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5981700"/>
            <a:ext cx="2133600" cy="739775"/>
          </a:xfrm>
        </p:spPr>
        <p:txBody>
          <a:bodyPr/>
          <a:lstStyle/>
          <a:p>
            <a:fld id="{1AC7F88C-7891-CE41-B3D7-41159696F305}" type="slidenum">
              <a:rPr lang="en-US" smtClean="0"/>
              <a:t>8</a:t>
            </a:fld>
            <a:endParaRPr lang="en-US" dirty="0"/>
          </a:p>
        </p:txBody>
      </p:sp>
      <p:sp>
        <p:nvSpPr>
          <p:cNvPr id="6" name="Segnaposto piè di pagina 3"/>
          <p:cNvSpPr txBox="1">
            <a:spLocks/>
          </p:cNvSpPr>
          <p:nvPr/>
        </p:nvSpPr>
        <p:spPr>
          <a:xfrm>
            <a:off x="444500" y="5981700"/>
            <a:ext cx="5816600" cy="7397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 dirty="0"/>
              <a:t>AMIANTO, problema irrisolto: cosa si è fatto e cosa si sta facendo – Milano, 12 ottobre 2017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72288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1662"/>
          </a:xfrm>
        </p:spPr>
        <p:txBody>
          <a:bodyPr/>
          <a:lstStyle/>
          <a:p>
            <a:r>
              <a:rPr lang="it-IT" sz="3200" dirty="0" smtClean="0"/>
              <a:t>INCENTIVAZIONI</a:t>
            </a:r>
            <a:endParaRPr lang="it-IT" sz="32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44500" y="1206501"/>
            <a:ext cx="8229600" cy="4660900"/>
          </a:xfrm>
        </p:spPr>
        <p:txBody>
          <a:bodyPr/>
          <a:lstStyle/>
          <a:p>
            <a:r>
              <a:rPr lang="it-IT" sz="2400" dirty="0" err="1"/>
              <a:t>D.g.r</a:t>
            </a:r>
            <a:r>
              <a:rPr lang="it-IT" sz="2400" dirty="0"/>
              <a:t>. </a:t>
            </a:r>
            <a:r>
              <a:rPr lang="it-IT" sz="2400" dirty="0" smtClean="0"/>
              <a:t>13/03/17, </a:t>
            </a:r>
            <a:r>
              <a:rPr lang="it-IT" sz="2400" dirty="0"/>
              <a:t>n. </a:t>
            </a:r>
            <a:r>
              <a:rPr lang="it-IT" sz="2400" dirty="0" smtClean="0"/>
              <a:t>6337 </a:t>
            </a:r>
            <a:r>
              <a:rPr lang="it-IT" sz="2400" dirty="0"/>
              <a:t>“Criteri </a:t>
            </a:r>
            <a:r>
              <a:rPr lang="it-IT" sz="2400" dirty="0" smtClean="0"/>
              <a:t>di finanziamento di interventi di rimozione amianto da strutture pubbliche“ (art. 7 bis, </a:t>
            </a:r>
            <a:r>
              <a:rPr lang="it-IT" sz="2400" dirty="0" err="1" smtClean="0"/>
              <a:t>l.r</a:t>
            </a:r>
            <a:r>
              <a:rPr lang="it-IT" sz="2400" dirty="0" smtClean="0"/>
              <a:t>. 14/12);</a:t>
            </a:r>
          </a:p>
          <a:p>
            <a:r>
              <a:rPr lang="it-IT" sz="2400" dirty="0" err="1" smtClean="0"/>
              <a:t>D.d.s</a:t>
            </a:r>
            <a:r>
              <a:rPr lang="it-IT" sz="2400" dirty="0" smtClean="0"/>
              <a:t>. 17/03/17 n. 2949 e 15/06/17 n. 7112 di approvazione del I e II bando </a:t>
            </a:r>
            <a:r>
              <a:rPr lang="it-IT" sz="2400" dirty="0"/>
              <a:t>“Criteri </a:t>
            </a:r>
            <a:r>
              <a:rPr lang="it-IT" sz="2400" dirty="0" smtClean="0"/>
              <a:t>e procedure per concessione ai Comuni di contributi una tantum a fondo perduto per la rimozione del cemento amianto esistente in pubblici edifici“;</a:t>
            </a:r>
          </a:p>
          <a:p>
            <a:pPr marL="0" indent="0" algn="ctr">
              <a:buNone/>
            </a:pPr>
            <a:r>
              <a:rPr lang="it-IT" sz="2400" dirty="0" smtClean="0"/>
              <a:t>&gt; = &lt;</a:t>
            </a:r>
          </a:p>
          <a:p>
            <a:r>
              <a:rPr lang="it-IT" sz="2400" dirty="0" smtClean="0"/>
              <a:t>Contributi economici per bonifica amianto =&gt; l. 221/15 art. 56 =&gt; stanziati 5,667 mln €/anno per anni 2017/18/19 credito di imposta del 50 % per investimenti &gt; 20.000 €.</a:t>
            </a:r>
            <a:endParaRPr lang="it-IT" sz="2400" dirty="0"/>
          </a:p>
          <a:p>
            <a:endParaRPr lang="it-IT" sz="2400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5981700"/>
            <a:ext cx="2133600" cy="739775"/>
          </a:xfrm>
        </p:spPr>
        <p:txBody>
          <a:bodyPr/>
          <a:lstStyle/>
          <a:p>
            <a:fld id="{1AC7F88C-7891-CE41-B3D7-41159696F305}" type="slidenum">
              <a:rPr lang="en-US" smtClean="0"/>
              <a:t>9</a:t>
            </a:fld>
            <a:endParaRPr lang="en-US" dirty="0"/>
          </a:p>
        </p:txBody>
      </p:sp>
      <p:sp>
        <p:nvSpPr>
          <p:cNvPr id="6" name="Segnaposto piè di pagina 3"/>
          <p:cNvSpPr txBox="1">
            <a:spLocks/>
          </p:cNvSpPr>
          <p:nvPr/>
        </p:nvSpPr>
        <p:spPr>
          <a:xfrm>
            <a:off x="444500" y="5981700"/>
            <a:ext cx="5816600" cy="7397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 dirty="0"/>
              <a:t>AMIANTO, problema irrisolto: cosa si è fatto e cosa si sta facendo – Milano, 12 ottobre 2017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34556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454</TotalTime>
  <Words>933</Words>
  <Application>Microsoft Office PowerPoint</Application>
  <PresentationFormat>Presentazione su schermo (4:3)</PresentationFormat>
  <Paragraphs>72</Paragraphs>
  <Slides>9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AMIANTO, problema irrisolto: cosa si è fatto e cosa si sta facendo</vt:lpstr>
      <vt:lpstr>Competenze della Regione</vt:lpstr>
      <vt:lpstr>PRINCIPALI PREVISIONI DEL P.R.A.L.  Aspetti ambientali </vt:lpstr>
      <vt:lpstr>CENSIMENTO</vt:lpstr>
      <vt:lpstr>MONITORAGGIO ATTIVITA’ DI BONIFICA</vt:lpstr>
      <vt:lpstr>RIMOZIONE E TRASPORTO</vt:lpstr>
      <vt:lpstr>SMALTIMENTO</vt:lpstr>
      <vt:lpstr>LINEE DI INDIRIZZO PER RIMOZIONE</vt:lpstr>
      <vt:lpstr>INCENTIVAZIONI</vt:lpstr>
    </vt:vector>
  </TitlesOfParts>
  <Company>AG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 G</dc:creator>
  <cp:lastModifiedBy>Maurizio Angelo Frascarolo</cp:lastModifiedBy>
  <cp:revision>46</cp:revision>
  <cp:lastPrinted>2016-06-08T15:45:04Z</cp:lastPrinted>
  <dcterms:created xsi:type="dcterms:W3CDTF">2015-10-29T09:08:29Z</dcterms:created>
  <dcterms:modified xsi:type="dcterms:W3CDTF">2017-10-11T15:00:58Z</dcterms:modified>
</cp:coreProperties>
</file>