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</p:sldMasterIdLst>
  <p:notesMasterIdLst>
    <p:notesMasterId r:id="rId45"/>
  </p:notesMasterIdLst>
  <p:handoutMasterIdLst>
    <p:handoutMasterId r:id="rId46"/>
  </p:handoutMasterIdLst>
  <p:sldIdLst>
    <p:sldId id="256" r:id="rId2"/>
    <p:sldId id="269" r:id="rId3"/>
    <p:sldId id="307" r:id="rId4"/>
    <p:sldId id="275" r:id="rId5"/>
    <p:sldId id="276" r:id="rId6"/>
    <p:sldId id="308" r:id="rId7"/>
    <p:sldId id="291" r:id="rId8"/>
    <p:sldId id="311" r:id="rId9"/>
    <p:sldId id="292" r:id="rId10"/>
    <p:sldId id="312" r:id="rId11"/>
    <p:sldId id="313" r:id="rId12"/>
    <p:sldId id="314" r:id="rId13"/>
    <p:sldId id="296" r:id="rId14"/>
    <p:sldId id="318" r:id="rId15"/>
    <p:sldId id="315" r:id="rId16"/>
    <p:sldId id="297" r:id="rId17"/>
    <p:sldId id="304" r:id="rId18"/>
    <p:sldId id="344" r:id="rId19"/>
    <p:sldId id="285" r:id="rId20"/>
    <p:sldId id="305" r:id="rId21"/>
    <p:sldId id="306" r:id="rId22"/>
    <p:sldId id="299" r:id="rId23"/>
    <p:sldId id="303" r:id="rId24"/>
    <p:sldId id="300" r:id="rId25"/>
    <p:sldId id="320" r:id="rId26"/>
    <p:sldId id="328" r:id="rId27"/>
    <p:sldId id="329" r:id="rId28"/>
    <p:sldId id="333" r:id="rId29"/>
    <p:sldId id="334" r:id="rId30"/>
    <p:sldId id="337" r:id="rId31"/>
    <p:sldId id="341" r:id="rId32"/>
    <p:sldId id="330" r:id="rId33"/>
    <p:sldId id="331" r:id="rId34"/>
    <p:sldId id="332" r:id="rId35"/>
    <p:sldId id="338" r:id="rId36"/>
    <p:sldId id="350" r:id="rId37"/>
    <p:sldId id="345" r:id="rId38"/>
    <p:sldId id="347" r:id="rId39"/>
    <p:sldId id="346" r:id="rId40"/>
    <p:sldId id="348" r:id="rId41"/>
    <p:sldId id="326" r:id="rId42"/>
    <p:sldId id="351" r:id="rId43"/>
    <p:sldId id="349" r:id="rId44"/>
  </p:sldIdLst>
  <p:sldSz cx="9144000" cy="6858000" type="screen4x3"/>
  <p:notesSz cx="7099300" cy="1023461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59" autoAdjust="0"/>
    <p:restoredTop sz="87478" autoAdjust="0"/>
  </p:normalViewPr>
  <p:slideViewPr>
    <p:cSldViewPr snapToGrid="0">
      <p:cViewPr varScale="1">
        <p:scale>
          <a:sx n="83" d="100"/>
          <a:sy n="83" d="100"/>
        </p:scale>
        <p:origin x="111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fld id="{27519D04-4194-4C9D-B912-75FEEB572755}" type="datetime2">
              <a:rPr lang="it-IT"/>
              <a:pPr>
                <a:defRPr/>
              </a:pPr>
              <a:t>giovedì 12 ottobre 2017</a:t>
            </a:fld>
            <a:endParaRPr lang="it-IT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F742118B-DA31-4A34-99D5-0941234A165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844273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fld id="{16F74929-5278-4C1A-AF4E-51F8EC16DCE1}" type="datetime2">
              <a:rPr lang="it-IT"/>
              <a:pPr>
                <a:defRPr/>
              </a:pPr>
              <a:t>giovedì 12 ottobre 2017</a:t>
            </a:fld>
            <a:endParaRPr lang="it-IT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BEB8359A-07E0-479F-BDAA-BC36FFF91E7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121755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1113"/>
            <a:ext cx="9182100" cy="688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57338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141663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8955741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C230E-B6AE-4AB3-8726-2883E205719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4460024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42100" y="58738"/>
            <a:ext cx="2178050" cy="574675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7950" y="58738"/>
            <a:ext cx="6381750" cy="574675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41A6C-3789-477B-85FA-277C7A88496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9286485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5" b="82402"/>
          <a:stretch/>
        </p:blipFill>
        <p:spPr bwMode="auto">
          <a:xfrm>
            <a:off x="274320" y="91736"/>
            <a:ext cx="1909987" cy="65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Connettore diritto 10"/>
          <p:cNvCxnSpPr>
            <a:cxnSpLocks/>
          </p:cNvCxnSpPr>
          <p:nvPr userDrawn="1"/>
        </p:nvCxnSpPr>
        <p:spPr>
          <a:xfrm flipV="1">
            <a:off x="393192" y="818837"/>
            <a:ext cx="8543127" cy="20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/>
          <p:cNvCxnSpPr>
            <a:cxnSpLocks/>
          </p:cNvCxnSpPr>
          <p:nvPr userDrawn="1"/>
        </p:nvCxnSpPr>
        <p:spPr>
          <a:xfrm>
            <a:off x="8193025" y="201168"/>
            <a:ext cx="9143" cy="6430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51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  <a:lvl2pPr>
              <a:defRPr>
                <a:solidFill>
                  <a:srgbClr val="000066"/>
                </a:solidFill>
              </a:defRPr>
            </a:lvl2pPr>
            <a:lvl3pPr>
              <a:defRPr>
                <a:solidFill>
                  <a:srgbClr val="000066"/>
                </a:solidFill>
              </a:defRPr>
            </a:lvl3pPr>
            <a:lvl4pPr>
              <a:defRPr>
                <a:solidFill>
                  <a:srgbClr val="000066"/>
                </a:solidFill>
              </a:defRPr>
            </a:lvl4pPr>
            <a:lvl5pP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8234363" y="6669088"/>
            <a:ext cx="801687" cy="188912"/>
          </a:xfrm>
        </p:spPr>
        <p:txBody>
          <a:bodyPr/>
          <a:lstStyle>
            <a:lvl1pPr>
              <a:defRPr i="0" smtClean="0">
                <a:solidFill>
                  <a:srgbClr val="00006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8E583C7-FC5E-4B89-BA70-99462FEEF68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734367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ED896-6463-479C-9B72-BEE7E89288C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6199361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23850" y="765175"/>
            <a:ext cx="4171950" cy="5040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765175"/>
            <a:ext cx="4171950" cy="5040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24780-73EC-4F09-BF16-4639845EFCF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5693219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5D6E1-9623-4F2B-AA98-B6F5B70264F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1299997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23376-BC03-43D9-855D-6DDC5147258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8409589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76418-A90F-400A-91AA-82E41BFDD3C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3838221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98BF5-7C45-49F6-9641-FC7FB5B1043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5031732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61B47-3F92-488E-9320-E833B85A297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484270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1113"/>
            <a:ext cx="9182100" cy="688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15888"/>
            <a:ext cx="72009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765175"/>
            <a:ext cx="84963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4363" y="6381750"/>
            <a:ext cx="8016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fld id="{CE3A2286-CC47-4CC9-BE31-1E4A47D7B1E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6" r:id="rId12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jpeg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8844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818910" y="1496297"/>
            <a:ext cx="31126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800" dirty="0">
                <a:latin typeface="Calibri" panose="020F0502020204030204" pitchFamily="34" charset="0"/>
              </a:rPr>
              <a:t>Il contributo di ARPA Lombardia per la protezione dall’Amianto:</a:t>
            </a:r>
          </a:p>
          <a:p>
            <a:pPr algn="r"/>
            <a:r>
              <a:rPr lang="it-IT" sz="2800" dirty="0">
                <a:latin typeface="Calibri" panose="020F0502020204030204" pitchFamily="34" charset="0"/>
              </a:rPr>
              <a:t>La conoscenza del territorio, </a:t>
            </a:r>
          </a:p>
          <a:p>
            <a:pPr algn="r"/>
            <a:r>
              <a:rPr lang="it-IT" sz="2800">
                <a:latin typeface="Calibri" panose="020F0502020204030204" pitchFamily="34" charset="0"/>
              </a:rPr>
              <a:t>i</a:t>
            </a:r>
            <a:r>
              <a:rPr lang="it-IT" sz="2800">
                <a:latin typeface="Calibri" panose="020F0502020204030204" pitchFamily="34" charset="0"/>
              </a:rPr>
              <a:t>niziative </a:t>
            </a:r>
            <a:r>
              <a:rPr lang="it-IT" sz="2800" dirty="0">
                <a:latin typeface="Calibri" panose="020F0502020204030204" pitchFamily="34" charset="0"/>
              </a:rPr>
              <a:t>innovative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578766" y="4812151"/>
            <a:ext cx="3352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i="1" dirty="0">
                <a:latin typeface="Calibri" panose="020F0502020204030204" pitchFamily="34" charset="0"/>
              </a:rPr>
              <a:t>Giuseppe Sgorbati</a:t>
            </a:r>
          </a:p>
          <a:p>
            <a:pPr algn="r"/>
            <a:r>
              <a:rPr lang="it-IT" dirty="0">
                <a:latin typeface="Calibri" panose="020F0502020204030204" pitchFamily="34" charset="0"/>
              </a:rPr>
              <a:t>Direttore Tecnico Scientifico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5689599" y="6068296"/>
            <a:ext cx="3241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latin typeface="Calibri" panose="020F0502020204030204" pitchFamily="34" charset="0"/>
              </a:rPr>
              <a:t>Milano, 12 ottobre 2017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2700"/>
            <a:ext cx="7524750" cy="561975"/>
          </a:xfrm>
        </p:spPr>
        <p:txBody>
          <a:bodyPr/>
          <a:lstStyle/>
          <a:p>
            <a:pPr algn="l" eaLnBrk="1" hangingPunct="1"/>
            <a:r>
              <a:rPr lang="it-IT" altLang="it-IT" sz="2800" b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L’aggiornamento al 2012 della mappatura</a:t>
            </a:r>
          </a:p>
        </p:txBody>
      </p:sp>
      <p:sp>
        <p:nvSpPr>
          <p:cNvPr id="12293" name="CasellaDiTesto 6"/>
          <p:cNvSpPr txBox="1">
            <a:spLocks noChangeArrowheads="1"/>
          </p:cNvSpPr>
          <p:nvPr/>
        </p:nvSpPr>
        <p:spPr bwMode="auto">
          <a:xfrm>
            <a:off x="323850" y="790575"/>
            <a:ext cx="8351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/>
              <a:t>Il metodo </a:t>
            </a:r>
          </a:p>
        </p:txBody>
      </p:sp>
      <p:pic>
        <p:nvPicPr>
          <p:cNvPr id="10" name="Immagin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1" y="3036888"/>
            <a:ext cx="46037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3389313"/>
            <a:ext cx="37528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444500" y="1740735"/>
            <a:ext cx="84709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it-IT" sz="2400" b="1" dirty="0">
                <a:latin typeface="Calibri" panose="020F0502020204030204" pitchFamily="34" charset="0"/>
                <a:cs typeface="Tahoma" pitchFamily="34" charset="0"/>
              </a:rPr>
              <a:t>Esempi della classe 2: coperture variate (bonificate o in rari casi incapsulate o </a:t>
            </a:r>
            <a:r>
              <a:rPr lang="it-IT" sz="2400" b="1" dirty="0" err="1">
                <a:latin typeface="Calibri" panose="020F0502020204030204" pitchFamily="34" charset="0"/>
                <a:cs typeface="Tahoma" pitchFamily="34" charset="0"/>
              </a:rPr>
              <a:t>sovracoperte</a:t>
            </a:r>
            <a:r>
              <a:rPr lang="it-IT" sz="2400" b="1" dirty="0">
                <a:latin typeface="Calibri" panose="020F0502020204030204" pitchFamily="34" charset="0"/>
                <a:cs typeface="Tahoma" pitchFamily="34" charset="0"/>
              </a:rPr>
              <a:t>)</a:t>
            </a:r>
          </a:p>
          <a:p>
            <a:pPr>
              <a:defRPr/>
            </a:pPr>
            <a:endParaRPr lang="it-IT" dirty="0"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35000" y="5674836"/>
            <a:ext cx="113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Calibri" panose="020F0502020204030204" pitchFamily="34" charset="0"/>
              </a:rPr>
              <a:t>2007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369469" y="5674836"/>
            <a:ext cx="113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Calibri" panose="020F0502020204030204" pitchFamily="34" charset="0"/>
              </a:rPr>
              <a:t>2012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5330031" y="5328840"/>
            <a:ext cx="113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Calibri" panose="020F0502020204030204" pitchFamily="34" charset="0"/>
              </a:rPr>
              <a:t>2007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7505700" y="5328840"/>
            <a:ext cx="113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Calibri" panose="020F0502020204030204" pitchFamily="34" charset="0"/>
              </a:rPr>
              <a:t>2012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8636000" y="651955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3269776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2700"/>
            <a:ext cx="7524750" cy="561975"/>
          </a:xfrm>
        </p:spPr>
        <p:txBody>
          <a:bodyPr/>
          <a:lstStyle/>
          <a:p>
            <a:pPr algn="l" eaLnBrk="1" hangingPunct="1"/>
            <a:r>
              <a:rPr lang="it-IT" altLang="it-IT" sz="2800" b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L’aggiornamento al 2012 della mappatura</a:t>
            </a:r>
          </a:p>
        </p:txBody>
      </p:sp>
      <p:sp>
        <p:nvSpPr>
          <p:cNvPr id="12293" name="CasellaDiTesto 6"/>
          <p:cNvSpPr txBox="1">
            <a:spLocks noChangeArrowheads="1"/>
          </p:cNvSpPr>
          <p:nvPr/>
        </p:nvSpPr>
        <p:spPr bwMode="auto">
          <a:xfrm>
            <a:off x="323850" y="765175"/>
            <a:ext cx="8351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/>
              <a:t>Il metodo </a:t>
            </a:r>
          </a:p>
        </p:txBody>
      </p:sp>
      <p:pic>
        <p:nvPicPr>
          <p:cNvPr id="7" name="Immagin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4173828"/>
            <a:ext cx="4438649" cy="199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49" y="2239963"/>
            <a:ext cx="4438650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44500" y="1379538"/>
            <a:ext cx="84709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it-IT" sz="2400" b="1" dirty="0">
                <a:latin typeface="Calibri" panose="020F0502020204030204" pitchFamily="34" charset="0"/>
                <a:cs typeface="Tahoma" pitchFamily="34" charset="0"/>
              </a:rPr>
              <a:t>Esempi della classe 3: coperture variate con installazione di pannelli fotovoltaici</a:t>
            </a:r>
          </a:p>
          <a:p>
            <a:pPr>
              <a:defRPr/>
            </a:pPr>
            <a:endParaRPr lang="it-IT" dirty="0"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866231" y="6205140"/>
            <a:ext cx="113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Calibri" panose="020F0502020204030204" pitchFamily="34" charset="0"/>
              </a:rPr>
              <a:t>2007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5245100" y="6205140"/>
            <a:ext cx="113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Calibri" panose="020F0502020204030204" pitchFamily="34" charset="0"/>
              </a:rPr>
              <a:t>2012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8675688" y="6496085"/>
            <a:ext cx="46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17</a:t>
            </a:r>
          </a:p>
        </p:txBody>
      </p:sp>
      <p:sp>
        <p:nvSpPr>
          <p:cNvPr id="14" name="Stella a 5 punte 13"/>
          <p:cNvSpPr/>
          <p:nvPr/>
        </p:nvSpPr>
        <p:spPr>
          <a:xfrm>
            <a:off x="208231" y="612775"/>
            <a:ext cx="510638" cy="427512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211052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2700"/>
            <a:ext cx="7524750" cy="561975"/>
          </a:xfrm>
        </p:spPr>
        <p:txBody>
          <a:bodyPr/>
          <a:lstStyle/>
          <a:p>
            <a:pPr algn="l" eaLnBrk="1" hangingPunct="1"/>
            <a:r>
              <a:rPr lang="it-IT" altLang="it-IT" sz="2800" b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L’aggiornamento al 2012 della mappatura</a:t>
            </a:r>
          </a:p>
        </p:txBody>
      </p:sp>
      <p:sp>
        <p:nvSpPr>
          <p:cNvPr id="12293" name="CasellaDiTesto 6"/>
          <p:cNvSpPr txBox="1">
            <a:spLocks noChangeArrowheads="1"/>
          </p:cNvSpPr>
          <p:nvPr/>
        </p:nvSpPr>
        <p:spPr bwMode="auto">
          <a:xfrm>
            <a:off x="323850" y="765175"/>
            <a:ext cx="8351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/>
              <a:t>Risultati: esempio mappatura</a:t>
            </a:r>
          </a:p>
        </p:txBody>
      </p:sp>
      <p:pic>
        <p:nvPicPr>
          <p:cNvPr id="8" name="Picture 3" descr="C:\Users\DBELLINGERI\Documents\PRAL_2500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1228725"/>
            <a:ext cx="7561263" cy="5008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5280025"/>
            <a:ext cx="1600200" cy="885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8675688" y="646017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22548710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81D63022-1844-4C43-B29F-3EBD025FD3DC}" type="slidenum">
              <a:rPr lang="it-IT" altLang="it-IT" smtClean="0">
                <a:solidFill>
                  <a:srgbClr val="000066"/>
                </a:solidFill>
                <a:latin typeface="Calibri" pitchFamily="34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13</a:t>
            </a:fld>
            <a:endParaRPr lang="it-IT" altLang="it-IT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2700"/>
            <a:ext cx="7524750" cy="561975"/>
          </a:xfrm>
        </p:spPr>
        <p:txBody>
          <a:bodyPr/>
          <a:lstStyle/>
          <a:p>
            <a:pPr algn="l" eaLnBrk="1" hangingPunct="1"/>
            <a:r>
              <a:rPr lang="it-IT" altLang="it-IT" sz="2800" b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L’aggiornamento della mappatura al 2012</a:t>
            </a:r>
          </a:p>
        </p:txBody>
      </p:sp>
      <p:sp>
        <p:nvSpPr>
          <p:cNvPr id="12293" name="CasellaDiTesto 6"/>
          <p:cNvSpPr txBox="1">
            <a:spLocks noChangeArrowheads="1"/>
          </p:cNvSpPr>
          <p:nvPr/>
        </p:nvSpPr>
        <p:spPr bwMode="auto">
          <a:xfrm>
            <a:off x="323850" y="1044575"/>
            <a:ext cx="8351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Calibri" panose="020F0502020204030204" pitchFamily="34" charset="0"/>
              </a:rPr>
              <a:t>Risultati: statistiche sull’area mappata </a:t>
            </a: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544075"/>
              </p:ext>
            </p:extLst>
          </p:nvPr>
        </p:nvGraphicFramePr>
        <p:xfrm>
          <a:off x="5238750" y="2364579"/>
          <a:ext cx="3672681" cy="2438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3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8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Codice</a:t>
                      </a: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Volume            (m</a:t>
                      </a:r>
                      <a:r>
                        <a:rPr lang="it-IT" sz="16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– Non variato</a:t>
                      </a: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559</a:t>
                      </a:r>
                      <a:r>
                        <a:rPr lang="it-IT" sz="1600" b="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488</a:t>
                      </a: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 – Variato</a:t>
                      </a: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127</a:t>
                      </a:r>
                      <a:r>
                        <a:rPr lang="it-IT" sz="1600" b="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803</a:t>
                      </a: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 – Variato con installazione di pannelli fotovoltaici</a:t>
                      </a: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  <a:r>
                        <a:rPr lang="it-IT" sz="1600" b="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286</a:t>
                      </a: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 – Variato a seguito di demolizione dell’edificio</a:t>
                      </a: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r>
                        <a:rPr lang="it-IT" sz="1600" b="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626</a:t>
                      </a: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Totale</a:t>
                      </a: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768</a:t>
                      </a:r>
                      <a:r>
                        <a:rPr lang="it-IT" sz="1600" b="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203</a:t>
                      </a: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0" y="2324098"/>
            <a:ext cx="4940870" cy="300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asellaDiTesto 17"/>
          <p:cNvSpPr txBox="1"/>
          <p:nvPr/>
        </p:nvSpPr>
        <p:spPr>
          <a:xfrm>
            <a:off x="696037" y="5724499"/>
            <a:ext cx="7463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Calibri" panose="020F0502020204030204" pitchFamily="34" charset="0"/>
              </a:rPr>
              <a:t>Totale superfici variate dal 2007 al 2012: 27% 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1282414" y="1925660"/>
            <a:ext cx="27813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latin typeface="Calibri" panose="020F0502020204030204" pitchFamily="34" charset="0"/>
              </a:rPr>
              <a:t>Superfici (%)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5664199" y="1925660"/>
            <a:ext cx="27813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latin typeface="Calibri" panose="020F0502020204030204" pitchFamily="34" charset="0"/>
              </a:rPr>
              <a:t>Volumi (m</a:t>
            </a:r>
            <a:r>
              <a:rPr lang="it-IT" sz="2000" b="1" baseline="30000" dirty="0">
                <a:latin typeface="Calibri" panose="020F0502020204030204" pitchFamily="34" charset="0"/>
              </a:rPr>
              <a:t>3</a:t>
            </a:r>
            <a:r>
              <a:rPr lang="it-IT" sz="2000" b="1" dirty="0">
                <a:latin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0431696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2700"/>
            <a:ext cx="7524750" cy="561975"/>
          </a:xfrm>
        </p:spPr>
        <p:txBody>
          <a:bodyPr/>
          <a:lstStyle/>
          <a:p>
            <a:pPr algn="l" eaLnBrk="1" hangingPunct="1"/>
            <a:r>
              <a:rPr lang="it-IT" altLang="it-IT" sz="2800" b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L’aggiornamento al 2012 della mappatura</a:t>
            </a:r>
          </a:p>
        </p:txBody>
      </p:sp>
      <p:sp>
        <p:nvSpPr>
          <p:cNvPr id="13317" name="CasellaDiTesto 6"/>
          <p:cNvSpPr txBox="1">
            <a:spLocks noChangeArrowheads="1"/>
          </p:cNvSpPr>
          <p:nvPr/>
        </p:nvSpPr>
        <p:spPr bwMode="auto">
          <a:xfrm>
            <a:off x="323849" y="984440"/>
            <a:ext cx="83518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/>
              <a:t>Età stimata al 2012 delle coperture in cemento-amianto in base alla cartografia DUSAF storica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17" y="1800657"/>
            <a:ext cx="7203480" cy="50169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8675687" y="644830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118691561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2700"/>
            <a:ext cx="7524750" cy="561975"/>
          </a:xfrm>
        </p:spPr>
        <p:txBody>
          <a:bodyPr/>
          <a:lstStyle/>
          <a:p>
            <a:pPr algn="l" eaLnBrk="1" hangingPunct="1"/>
            <a:r>
              <a:rPr lang="it-IT" altLang="it-IT" sz="2800" b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L’aggiornamento al 2012 della mappatura</a:t>
            </a:r>
          </a:p>
        </p:txBody>
      </p:sp>
      <p:sp>
        <p:nvSpPr>
          <p:cNvPr id="12293" name="CasellaDiTesto 6"/>
          <p:cNvSpPr txBox="1">
            <a:spLocks noChangeArrowheads="1"/>
          </p:cNvSpPr>
          <p:nvPr/>
        </p:nvSpPr>
        <p:spPr bwMode="auto">
          <a:xfrm>
            <a:off x="1" y="397045"/>
            <a:ext cx="906087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/>
              <a:t>Risultati: estrapolazione all’intera Regione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 dirty="0"/>
              <a:t>mediante l’uso della cartografia DUSAF (aree urbanizzate come </a:t>
            </a:r>
            <a:r>
              <a:rPr lang="it-IT" altLang="it-IT" b="1" dirty="0" err="1"/>
              <a:t>proxy</a:t>
            </a:r>
            <a:r>
              <a:rPr lang="it-IT" altLang="it-IT" b="1" dirty="0"/>
              <a:t>)</a:t>
            </a: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/>
          </p:nvPr>
        </p:nvGraphicFramePr>
        <p:xfrm>
          <a:off x="1140619" y="1069868"/>
          <a:ext cx="6718300" cy="29051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u="none" strike="noStrike" dirty="0">
                          <a:effectLst/>
                          <a:latin typeface="Calibri" panose="020F0502020204030204" pitchFamily="34" charset="0"/>
                        </a:rPr>
                        <a:t>Provincia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u="none" strike="noStrike" dirty="0">
                          <a:effectLst/>
                          <a:latin typeface="Calibri" panose="020F0502020204030204" pitchFamily="34" charset="0"/>
                        </a:rPr>
                        <a:t>Coperture Cemento-Amianto 2007 (m</a:t>
                      </a:r>
                      <a:r>
                        <a:rPr lang="it-IT" sz="1100" b="1" u="none" strike="noStrike" baseline="30000" dirty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it-IT" sz="1100" b="1" u="none" strike="noStrike" dirty="0"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u="none" strike="noStrike" dirty="0">
                          <a:effectLst/>
                          <a:latin typeface="Calibri" panose="020F0502020204030204" pitchFamily="34" charset="0"/>
                        </a:rPr>
                        <a:t>Coperture Cemento-Amianto 2012 (m</a:t>
                      </a:r>
                      <a:r>
                        <a:rPr lang="it-IT" sz="1100" b="1" u="none" strike="noStrike" baseline="30000" dirty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it-IT" sz="1100" b="1" u="none" strike="noStrike" dirty="0"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u="none" strike="noStrike" dirty="0">
                          <a:effectLst/>
                          <a:latin typeface="Calibri" panose="020F0502020204030204" pitchFamily="34" charset="0"/>
                        </a:rPr>
                        <a:t>Coperture Cemento-Amianto rimosse dal 2007 al 2012 (m</a:t>
                      </a:r>
                      <a:r>
                        <a:rPr lang="it-IT" sz="1100" b="1" u="none" strike="noStrike" baseline="30000" dirty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it-IT" sz="1100" b="1" u="none" strike="noStrike" dirty="0"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u="none" strike="noStrike" dirty="0">
                          <a:effectLst/>
                          <a:latin typeface="Calibri" panose="020F0502020204030204" pitchFamily="34" charset="0"/>
                        </a:rPr>
                        <a:t>Coperture Cemento-Amianto rimosse dal 2007 al 2012 (%)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Calibri" panose="020F0502020204030204" pitchFamily="34" charset="0"/>
                        </a:rPr>
                        <a:t>BG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>
                          <a:effectLst/>
                          <a:latin typeface="Calibri" panose="020F0502020204030204" pitchFamily="34" charset="0"/>
                        </a:rPr>
                        <a:t>320 010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 dirty="0">
                          <a:effectLst/>
                          <a:latin typeface="Calibri" panose="020F0502020204030204" pitchFamily="34" charset="0"/>
                        </a:rPr>
                        <a:t>232 552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>
                          <a:effectLst/>
                          <a:latin typeface="Calibri" panose="020F0502020204030204" pitchFamily="34" charset="0"/>
                        </a:rPr>
                        <a:t>87 458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>
                          <a:effectLst/>
                          <a:latin typeface="Calibri" panose="020F0502020204030204" pitchFamily="34" charset="0"/>
                        </a:rPr>
                        <a:t>27.3%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Calibri" panose="020F0502020204030204" pitchFamily="34" charset="0"/>
                        </a:rPr>
                        <a:t>BS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>
                          <a:effectLst/>
                          <a:latin typeface="Calibri" panose="020F0502020204030204" pitchFamily="34" charset="0"/>
                        </a:rPr>
                        <a:t>446 473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 dirty="0">
                          <a:effectLst/>
                          <a:latin typeface="Calibri" panose="020F0502020204030204" pitchFamily="34" charset="0"/>
                        </a:rPr>
                        <a:t>320 587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 dirty="0">
                          <a:effectLst/>
                          <a:latin typeface="Calibri" panose="020F0502020204030204" pitchFamily="34" charset="0"/>
                        </a:rPr>
                        <a:t>125 886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>
                          <a:effectLst/>
                          <a:latin typeface="Calibri" panose="020F0502020204030204" pitchFamily="34" charset="0"/>
                        </a:rPr>
                        <a:t>28.2%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Calibri" panose="020F0502020204030204" pitchFamily="34" charset="0"/>
                        </a:rPr>
                        <a:t>CO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>
                          <a:effectLst/>
                          <a:latin typeface="Calibri" panose="020F0502020204030204" pitchFamily="34" charset="0"/>
                        </a:rPr>
                        <a:t>160 964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 dirty="0">
                          <a:effectLst/>
                          <a:latin typeface="Calibri" panose="020F0502020204030204" pitchFamily="34" charset="0"/>
                        </a:rPr>
                        <a:t>117 744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 dirty="0">
                          <a:effectLst/>
                          <a:latin typeface="Calibri" panose="020F0502020204030204" pitchFamily="34" charset="0"/>
                        </a:rPr>
                        <a:t>43 220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>
                          <a:effectLst/>
                          <a:latin typeface="Calibri" panose="020F0502020204030204" pitchFamily="34" charset="0"/>
                        </a:rPr>
                        <a:t>26.9%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Calibri" panose="020F0502020204030204" pitchFamily="34" charset="0"/>
                        </a:rPr>
                        <a:t>CR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>
                          <a:effectLst/>
                          <a:latin typeface="Calibri" panose="020F0502020204030204" pitchFamily="34" charset="0"/>
                        </a:rPr>
                        <a:t>174 014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>
                          <a:effectLst/>
                          <a:latin typeface="Calibri" panose="020F0502020204030204" pitchFamily="34" charset="0"/>
                        </a:rPr>
                        <a:t>126 019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 dirty="0">
                          <a:effectLst/>
                          <a:latin typeface="Calibri" panose="020F0502020204030204" pitchFamily="34" charset="0"/>
                        </a:rPr>
                        <a:t>47 995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>
                          <a:effectLst/>
                          <a:latin typeface="Calibri" panose="020F0502020204030204" pitchFamily="34" charset="0"/>
                        </a:rPr>
                        <a:t>27.6%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Calibri" panose="020F0502020204030204" pitchFamily="34" charset="0"/>
                        </a:rPr>
                        <a:t>LC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>
                          <a:effectLst/>
                          <a:latin typeface="Calibri" panose="020F0502020204030204" pitchFamily="34" charset="0"/>
                        </a:rPr>
                        <a:t>97 909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>
                          <a:effectLst/>
                          <a:latin typeface="Calibri" panose="020F0502020204030204" pitchFamily="34" charset="0"/>
                        </a:rPr>
                        <a:t>71 449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 dirty="0">
                          <a:effectLst/>
                          <a:latin typeface="Calibri" panose="020F0502020204030204" pitchFamily="34" charset="0"/>
                        </a:rPr>
                        <a:t>26 460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 dirty="0">
                          <a:effectLst/>
                          <a:latin typeface="Calibri" panose="020F0502020204030204" pitchFamily="34" charset="0"/>
                        </a:rPr>
                        <a:t>27.0%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  <a:latin typeface="Calibri" panose="020F0502020204030204" pitchFamily="34" charset="0"/>
                        </a:rPr>
                        <a:t>LO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 dirty="0">
                          <a:effectLst/>
                          <a:latin typeface="Calibri" panose="020F0502020204030204" pitchFamily="34" charset="0"/>
                        </a:rPr>
                        <a:t>90 765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>
                          <a:effectLst/>
                          <a:latin typeface="Calibri" panose="020F0502020204030204" pitchFamily="34" charset="0"/>
                        </a:rPr>
                        <a:t>65 722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 dirty="0">
                          <a:effectLst/>
                          <a:latin typeface="Calibri" panose="020F0502020204030204" pitchFamily="34" charset="0"/>
                        </a:rPr>
                        <a:t>25 043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 dirty="0">
                          <a:effectLst/>
                          <a:latin typeface="Calibri" panose="020F0502020204030204" pitchFamily="34" charset="0"/>
                        </a:rPr>
                        <a:t>27.6%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Calibri" panose="020F0502020204030204" pitchFamily="34" charset="0"/>
                        </a:rPr>
                        <a:t>MI-MB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>
                          <a:effectLst/>
                          <a:latin typeface="Calibri" panose="020F0502020204030204" pitchFamily="34" charset="0"/>
                        </a:rPr>
                        <a:t>784 808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>
                          <a:effectLst/>
                          <a:latin typeface="Calibri" panose="020F0502020204030204" pitchFamily="34" charset="0"/>
                        </a:rPr>
                        <a:t>566 916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 dirty="0">
                          <a:effectLst/>
                          <a:latin typeface="Calibri" panose="020F0502020204030204" pitchFamily="34" charset="0"/>
                        </a:rPr>
                        <a:t>217 892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 dirty="0">
                          <a:effectLst/>
                          <a:latin typeface="Calibri" panose="020F0502020204030204" pitchFamily="34" charset="0"/>
                        </a:rPr>
                        <a:t>27.8%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Calibri" panose="020F0502020204030204" pitchFamily="34" charset="0"/>
                        </a:rPr>
                        <a:t>MN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>
                          <a:effectLst/>
                          <a:latin typeface="Calibri" panose="020F0502020204030204" pitchFamily="34" charset="0"/>
                        </a:rPr>
                        <a:t>226 980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>
                          <a:effectLst/>
                          <a:latin typeface="Calibri" panose="020F0502020204030204" pitchFamily="34" charset="0"/>
                        </a:rPr>
                        <a:t>165 011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 dirty="0">
                          <a:effectLst/>
                          <a:latin typeface="Calibri" panose="020F0502020204030204" pitchFamily="34" charset="0"/>
                        </a:rPr>
                        <a:t>61 969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 dirty="0">
                          <a:effectLst/>
                          <a:latin typeface="Calibri" panose="020F0502020204030204" pitchFamily="34" charset="0"/>
                        </a:rPr>
                        <a:t>27.3%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Calibri" panose="020F0502020204030204" pitchFamily="34" charset="0"/>
                        </a:rPr>
                        <a:t>PV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>
                          <a:effectLst/>
                          <a:latin typeface="Calibri" panose="020F0502020204030204" pitchFamily="34" charset="0"/>
                        </a:rPr>
                        <a:t>205 664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>
                          <a:effectLst/>
                          <a:latin typeface="Calibri" panose="020F0502020204030204" pitchFamily="34" charset="0"/>
                        </a:rPr>
                        <a:t>150 100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 dirty="0">
                          <a:effectLst/>
                          <a:latin typeface="Calibri" panose="020F0502020204030204" pitchFamily="34" charset="0"/>
                        </a:rPr>
                        <a:t>55 564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 dirty="0">
                          <a:effectLst/>
                          <a:latin typeface="Calibri" panose="020F0502020204030204" pitchFamily="34" charset="0"/>
                        </a:rPr>
                        <a:t>27.0%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Calibri" panose="020F0502020204030204" pitchFamily="34" charset="0"/>
                        </a:rPr>
                        <a:t>SO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>
                          <a:effectLst/>
                          <a:latin typeface="Calibri" panose="020F0502020204030204" pitchFamily="34" charset="0"/>
                        </a:rPr>
                        <a:t>46 112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>
                          <a:effectLst/>
                          <a:latin typeface="Calibri" panose="020F0502020204030204" pitchFamily="34" charset="0"/>
                        </a:rPr>
                        <a:t>33 741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 dirty="0">
                          <a:effectLst/>
                          <a:latin typeface="Calibri" panose="020F0502020204030204" pitchFamily="34" charset="0"/>
                        </a:rPr>
                        <a:t>12 371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 dirty="0">
                          <a:effectLst/>
                          <a:latin typeface="Calibri" panose="020F0502020204030204" pitchFamily="34" charset="0"/>
                        </a:rPr>
                        <a:t>26.8%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latin typeface="Calibri" panose="020F0502020204030204" pitchFamily="34" charset="0"/>
                        </a:rPr>
                        <a:t>VA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>
                          <a:effectLst/>
                          <a:latin typeface="Calibri" panose="020F0502020204030204" pitchFamily="34" charset="0"/>
                        </a:rPr>
                        <a:t>278 774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>
                          <a:effectLst/>
                          <a:latin typeface="Calibri" panose="020F0502020204030204" pitchFamily="34" charset="0"/>
                        </a:rPr>
                        <a:t>203 682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 dirty="0">
                          <a:effectLst/>
                          <a:latin typeface="Calibri" panose="020F0502020204030204" pitchFamily="34" charset="0"/>
                        </a:rPr>
                        <a:t>75 092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u="none" strike="noStrike" dirty="0">
                          <a:effectLst/>
                          <a:latin typeface="Calibri" panose="020F0502020204030204" pitchFamily="34" charset="0"/>
                        </a:rPr>
                        <a:t>26.9%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effectLst/>
                          <a:latin typeface="Calibri" panose="020F0502020204030204" pitchFamily="34" charset="0"/>
                        </a:rPr>
                        <a:t>Regione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b="1" u="none" strike="noStrike" dirty="0">
                          <a:effectLst/>
                          <a:latin typeface="Calibri" panose="020F0502020204030204" pitchFamily="34" charset="0"/>
                        </a:rPr>
                        <a:t>2 832 473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b="1" u="none" strike="noStrike" dirty="0">
                          <a:effectLst/>
                          <a:latin typeface="Calibri" panose="020F0502020204030204" pitchFamily="34" charset="0"/>
                        </a:rPr>
                        <a:t>2 053 524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b="1" u="none" strike="noStrike" dirty="0">
                          <a:effectLst/>
                          <a:latin typeface="Calibri" panose="020F0502020204030204" pitchFamily="34" charset="0"/>
                        </a:rPr>
                        <a:t>778 949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100" b="1" u="none" strike="noStrike" dirty="0">
                          <a:effectLst/>
                          <a:latin typeface="Calibri" panose="020F0502020204030204" pitchFamily="34" charset="0"/>
                        </a:rPr>
                        <a:t>27.3%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71" y="4070657"/>
            <a:ext cx="4132551" cy="258374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200" y="4070657"/>
            <a:ext cx="4302389" cy="258271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8645236" y="649580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08686411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81D63022-1844-4C43-B29F-3EBD025FD3DC}" type="slidenum">
              <a:rPr lang="it-IT" altLang="it-IT" smtClean="0">
                <a:solidFill>
                  <a:srgbClr val="000066"/>
                </a:solidFill>
                <a:latin typeface="Calibri" pitchFamily="34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16</a:t>
            </a:fld>
            <a:endParaRPr lang="it-IT" altLang="it-IT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2700"/>
            <a:ext cx="7524750" cy="561975"/>
          </a:xfrm>
        </p:spPr>
        <p:txBody>
          <a:bodyPr/>
          <a:lstStyle/>
          <a:p>
            <a:pPr algn="l" eaLnBrk="1" hangingPunct="1"/>
            <a:r>
              <a:rPr lang="it-IT" altLang="it-IT" sz="2800" b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L’aggiornamento della mappatura al 2012</a:t>
            </a:r>
          </a:p>
        </p:txBody>
      </p:sp>
      <p:sp>
        <p:nvSpPr>
          <p:cNvPr id="12293" name="CasellaDiTesto 6"/>
          <p:cNvSpPr txBox="1">
            <a:spLocks noChangeArrowheads="1"/>
          </p:cNvSpPr>
          <p:nvPr/>
        </p:nvSpPr>
        <p:spPr bwMode="auto">
          <a:xfrm>
            <a:off x="323850" y="765175"/>
            <a:ext cx="8351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Calibri" panose="020F0502020204030204" pitchFamily="34" charset="0"/>
              </a:rPr>
              <a:t>Risultati: coperture variate</a:t>
            </a:r>
          </a:p>
        </p:txBody>
      </p:sp>
      <p:pic>
        <p:nvPicPr>
          <p:cNvPr id="6" name="Immagine 8" descr="D:\PRAL\lavoro\PRAL_2013\relazione\immagini\pral_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7" y="1357313"/>
            <a:ext cx="7058025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74427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76418-A90F-400A-91AA-82E41BFDD3C4}" type="slidenum">
              <a:rPr lang="it-IT" altLang="it-IT" smtClean="0"/>
              <a:pPr>
                <a:defRPr/>
              </a:pPr>
              <a:t>17</a:t>
            </a:fld>
            <a:endParaRPr lang="it-IT" alt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23" y="1758408"/>
            <a:ext cx="8902027" cy="500739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01752" y="940127"/>
            <a:ext cx="87342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/>
              <a:t>http://ita.arpalombardia.it/ita/settori/amianto/index.asp</a:t>
            </a:r>
          </a:p>
        </p:txBody>
      </p:sp>
    </p:spTree>
    <p:extLst>
      <p:ext uri="{BB962C8B-B14F-4D97-AF65-F5344CB8AC3E}">
        <p14:creationId xmlns:p14="http://schemas.microsoft.com/office/powerpoint/2010/main" val="353468315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Nuove esperienze,  nuovi risultati, nuove tecnologie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sz="3200" dirty="0"/>
              <a:t>La convenzione </a:t>
            </a:r>
          </a:p>
          <a:p>
            <a:pPr marL="0" indent="0" algn="ctr">
              <a:buNone/>
            </a:pPr>
            <a:r>
              <a:rPr lang="it-IT" sz="3200" dirty="0"/>
              <a:t>Regione Lombardia, Comune di Bergamo, Arpa Lombardia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E583C7-FC5E-4B89-BA70-99462FEEF688}" type="slidenum">
              <a:rPr lang="it-IT" altLang="it-IT" smtClean="0"/>
              <a:pPr>
                <a:defRPr/>
              </a:pPr>
              <a:t>18</a:t>
            </a:fld>
            <a:endParaRPr lang="it-IT" alt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32" y="3031583"/>
            <a:ext cx="4556332" cy="184826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" t="4800" r="7420" b="5810"/>
          <a:stretch/>
        </p:blipFill>
        <p:spPr>
          <a:xfrm>
            <a:off x="6299201" y="3002395"/>
            <a:ext cx="1782618" cy="1877453"/>
          </a:xfrm>
          <a:prstGeom prst="rect">
            <a:avLst/>
          </a:prstGeom>
        </p:spPr>
      </p:pic>
      <p:pic>
        <p:nvPicPr>
          <p:cNvPr id="7" name="Immagine 6" descr="http://arpanetlombardia/img_coordinata/JPG_TM/LOGO_ARPA_low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638" y="5181312"/>
            <a:ext cx="3962723" cy="1248352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02058273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B0B65EF1-F608-4E51-9709-3E69316272D1}" type="slidenum">
              <a:rPr lang="it-IT" altLang="it-IT" smtClean="0">
                <a:solidFill>
                  <a:srgbClr val="000066"/>
                </a:solidFill>
                <a:latin typeface="Calibri" pitchFamily="34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19</a:t>
            </a:fld>
            <a:endParaRPr lang="it-IT" altLang="it-IT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62671" y="1101826"/>
            <a:ext cx="8482012" cy="540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endParaRPr lang="it-IT" sz="2800" dirty="0">
              <a:latin typeface="Calibri" pitchFamily="34" charset="0"/>
            </a:endParaRPr>
          </a:p>
          <a:p>
            <a:pPr marL="342900" indent="-342900" algn="just" eaLnBrk="1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it-IT" sz="2800" u="sng" dirty="0">
                <a:latin typeface="Calibri" pitchFamily="34" charset="0"/>
              </a:rPr>
              <a:t>attività di confronto e di incrocio dei dati disponibili</a:t>
            </a:r>
            <a:r>
              <a:rPr lang="it-IT" sz="2800" dirty="0">
                <a:latin typeface="Calibri" pitchFamily="34" charset="0"/>
              </a:rPr>
              <a:t>.</a:t>
            </a:r>
          </a:p>
          <a:p>
            <a:pPr marL="342900" indent="-342900" algn="just" eaLnBrk="1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it-IT" sz="2800" dirty="0">
              <a:latin typeface="Calibri" pitchFamily="34" charset="0"/>
            </a:endParaRPr>
          </a:p>
          <a:p>
            <a:pPr marL="342900" indent="-342900" algn="just" eaLnBrk="1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it-IT" sz="2800" u="sng" dirty="0">
                <a:latin typeface="Calibri" pitchFamily="34" charset="0"/>
              </a:rPr>
              <a:t>L'aggiornamento e revisione della mappatura delle coperture in cemento-amianto</a:t>
            </a:r>
            <a:endParaRPr lang="it-IT" sz="2800" dirty="0">
              <a:latin typeface="Calibri" pitchFamily="34" charset="0"/>
            </a:endParaRPr>
          </a:p>
          <a:p>
            <a:pPr marL="342900" indent="-342900" algn="just" eaLnBrk="1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it-IT" sz="2800" u="sng" dirty="0">
                <a:latin typeface="Calibri" pitchFamily="34" charset="0"/>
              </a:rPr>
              <a:t>La realizzazione, entro il primo semestre 2017, di una sperimentazione con i droni</a:t>
            </a:r>
            <a:r>
              <a:rPr lang="it-IT" sz="2800" dirty="0">
                <a:latin typeface="Calibri" pitchFamily="34" charset="0"/>
              </a:rPr>
              <a:t>.</a:t>
            </a:r>
          </a:p>
          <a:p>
            <a:pPr marL="342900" indent="-342900" algn="just" eaLnBrk="1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it-IT" sz="2800" dirty="0">
              <a:latin typeface="Calibri" pitchFamily="34" charset="0"/>
            </a:endParaRPr>
          </a:p>
          <a:p>
            <a:pPr marL="342900" indent="-342900" algn="just" eaLnBrk="1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it-IT" sz="2800" u="sng" dirty="0">
                <a:latin typeface="Calibri" pitchFamily="34" charset="0"/>
              </a:rPr>
              <a:t>di supporto tecnico-scientifico al Comune nella eventuale …. esecuzione di un rilievo ad alta risoluzione da aereo e/o drone delle coperture in cemento-amianto</a:t>
            </a:r>
            <a:r>
              <a:rPr lang="it-IT" sz="2800" dirty="0">
                <a:latin typeface="Calibri" pitchFamily="34" charset="0"/>
              </a:rPr>
              <a:t>, 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it-IT" sz="2800" dirty="0">
              <a:latin typeface="Calibri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it-IT" sz="2800" dirty="0">
              <a:latin typeface="Calibri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it-IT" sz="2800" kern="0" dirty="0">
              <a:latin typeface="Calibri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it-IT" sz="2800" kern="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283368" y="792201"/>
            <a:ext cx="8351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Calibri" panose="020F0502020204030204" pitchFamily="34" charset="0"/>
              </a:rPr>
              <a:t>Attività di ARPA Lombardia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6033" y="177252"/>
            <a:ext cx="75247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66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it-IT" altLang="it-IT" sz="2800" b="1" kern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La convenzione Regione, Comune di Bergamo, </a:t>
            </a:r>
            <a:br>
              <a:rPr lang="it-IT" altLang="it-IT" sz="2800" b="1" kern="0">
                <a:solidFill>
                  <a:schemeClr val="tx1"/>
                </a:solidFill>
                <a:latin typeface="Calibri" pitchFamily="34" charset="0"/>
                <a:cs typeface="Arial" charset="0"/>
              </a:rPr>
            </a:br>
            <a:r>
              <a:rPr lang="it-IT" altLang="it-IT" sz="2800" b="1" kern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ARPA Lombardia</a:t>
            </a:r>
            <a:endParaRPr lang="it-IT" altLang="it-IT" sz="2800" b="1" kern="0" dirty="0">
              <a:solidFill>
                <a:schemeClr val="tx1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48285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B411B8EA-AD37-487C-B936-106EC9A0FA0E}" type="slidenum">
              <a:rPr lang="it-IT" altLang="it-IT" smtClean="0">
                <a:solidFill>
                  <a:srgbClr val="000066"/>
                </a:solidFill>
                <a:latin typeface="Calibri" pitchFamily="34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2</a:t>
            </a:fld>
            <a:endParaRPr lang="it-IT" altLang="it-IT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2700"/>
            <a:ext cx="7524750" cy="561975"/>
          </a:xfrm>
        </p:spPr>
        <p:txBody>
          <a:bodyPr/>
          <a:lstStyle/>
          <a:p>
            <a:pPr algn="l" eaLnBrk="1" hangingPunct="1"/>
            <a:r>
              <a:rPr lang="it-IT" altLang="it-IT" sz="2800" b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Introduzione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23850" y="1898650"/>
            <a:ext cx="8504237" cy="41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it-IT" sz="2000" dirty="0">
                <a:latin typeface="Calibri" pitchFamily="34" charset="0"/>
              </a:rPr>
              <a:t>La mappatura delle coperture in cemento-amianto in Lombardia è stata prevista dalla </a:t>
            </a:r>
            <a:r>
              <a:rPr lang="it-IT" sz="2000" b="1" dirty="0">
                <a:latin typeface="Calibri" pitchFamily="34" charset="0"/>
              </a:rPr>
              <a:t>Legge Regionale N°17/2003</a:t>
            </a:r>
            <a:r>
              <a:rPr lang="it-IT" sz="2000" dirty="0">
                <a:latin typeface="Calibri" pitchFamily="34" charset="0"/>
              </a:rPr>
              <a:t>. </a:t>
            </a:r>
          </a:p>
          <a:p>
            <a:pPr marL="342900" indent="-342900" algn="just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it-IT" sz="2000" dirty="0">
              <a:latin typeface="Calibri" pitchFamily="34" charset="0"/>
            </a:endParaRPr>
          </a:p>
          <a:p>
            <a:pPr marL="342900" indent="-342900" algn="just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it-IT" sz="2000" dirty="0">
                <a:latin typeface="Calibri" pitchFamily="34" charset="0"/>
              </a:rPr>
              <a:t>Il </a:t>
            </a:r>
            <a:r>
              <a:rPr lang="it-IT" sz="2000" b="1" dirty="0">
                <a:latin typeface="Calibri" pitchFamily="34" charset="0"/>
              </a:rPr>
              <a:t>Piano Regionale Amianto della Lombardia (PRAL)</a:t>
            </a:r>
            <a:r>
              <a:rPr lang="it-IT" sz="2000" dirty="0">
                <a:latin typeface="Calibri" pitchFamily="34" charset="0"/>
              </a:rPr>
              <a:t>, approvato con </a:t>
            </a:r>
            <a:r>
              <a:rPr lang="it-IT" sz="2000" dirty="0" err="1">
                <a:latin typeface="Calibri" pitchFamily="34" charset="0"/>
              </a:rPr>
              <a:t>D.g.r</a:t>
            </a:r>
            <a:r>
              <a:rPr lang="it-IT" sz="2000" dirty="0">
                <a:latin typeface="Calibri" pitchFamily="34" charset="0"/>
              </a:rPr>
              <a:t>. del 22/12/2005 n.8/1526, ha definito i requisiti e le modalità di esecuzione della mappatura, basate su telerilevamento da aereo con scanner </a:t>
            </a:r>
            <a:r>
              <a:rPr lang="it-IT" sz="2000" dirty="0" err="1">
                <a:latin typeface="Calibri" pitchFamily="34" charset="0"/>
              </a:rPr>
              <a:t>iperspettrale</a:t>
            </a:r>
            <a:r>
              <a:rPr lang="it-IT" sz="2000" dirty="0">
                <a:latin typeface="Calibri" pitchFamily="34" charset="0"/>
              </a:rPr>
              <a:t>.</a:t>
            </a:r>
          </a:p>
          <a:p>
            <a:pPr marL="342900" indent="-342900" algn="just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it-IT" sz="2000" dirty="0">
              <a:latin typeface="Calibri" pitchFamily="34" charset="0"/>
            </a:endParaRPr>
          </a:p>
          <a:p>
            <a:pPr marL="342900" indent="-342900" algn="just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it-IT" sz="2000" dirty="0">
                <a:latin typeface="Calibri" pitchFamily="34" charset="0"/>
              </a:rPr>
              <a:t>La fattibilità della mappatura delle coperture in cemento con il telerilevamento era già stata dimostrata da diversi  rilievi tra i quali: quello sulla città di </a:t>
            </a:r>
            <a:r>
              <a:rPr lang="it-IT" sz="2000" b="1" dirty="0">
                <a:latin typeface="Calibri" pitchFamily="34" charset="0"/>
              </a:rPr>
              <a:t>Milano</a:t>
            </a:r>
            <a:r>
              <a:rPr lang="it-IT" sz="2000" dirty="0">
                <a:latin typeface="Calibri" pitchFamily="34" charset="0"/>
              </a:rPr>
              <a:t>, quello sull'area della </a:t>
            </a:r>
            <a:r>
              <a:rPr lang="it-IT" sz="2000" dirty="0" err="1">
                <a:latin typeface="Calibri" pitchFamily="34" charset="0"/>
              </a:rPr>
              <a:t>Fibronit</a:t>
            </a:r>
            <a:r>
              <a:rPr lang="it-IT" sz="2000" dirty="0">
                <a:latin typeface="Calibri" pitchFamily="34" charset="0"/>
              </a:rPr>
              <a:t> a Broni e i rilievi eseguiti dall’</a:t>
            </a:r>
            <a:r>
              <a:rPr lang="it-IT" sz="2000" b="1" dirty="0">
                <a:latin typeface="Calibri" pitchFamily="34" charset="0"/>
              </a:rPr>
              <a:t>Arma dei Carabinieri</a:t>
            </a:r>
            <a:r>
              <a:rPr lang="it-IT" sz="2000" dirty="0">
                <a:latin typeface="Calibri" pitchFamily="34" charset="0"/>
              </a:rPr>
              <a:t> </a:t>
            </a:r>
            <a:r>
              <a:rPr lang="it-IT" sz="2000" b="1" dirty="0">
                <a:latin typeface="Calibri" pitchFamily="34" charset="0"/>
              </a:rPr>
              <a:t>su diverse aree industriali del Sud</a:t>
            </a:r>
            <a:r>
              <a:rPr lang="it-IT" sz="2000" dirty="0">
                <a:latin typeface="Calibri" pitchFamily="34" charset="0"/>
              </a:rPr>
              <a:t>. </a:t>
            </a:r>
          </a:p>
          <a:p>
            <a:pPr marL="342900" indent="-342900" algn="just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it-IT" sz="2000" dirty="0">
              <a:latin typeface="Calibri" pitchFamily="34" charset="0"/>
            </a:endParaRPr>
          </a:p>
          <a:p>
            <a:pPr marL="342900" indent="-342900" algn="just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it-IT" sz="2000" dirty="0">
                <a:latin typeface="Calibri" pitchFamily="34" charset="0"/>
              </a:rPr>
              <a:t>La accuratezza delle classificazioni ottenute in questi rilievi era risultata superiore al 90%.</a:t>
            </a:r>
          </a:p>
          <a:p>
            <a:pPr marL="342900" indent="-342900" algn="just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it-IT" sz="2000" dirty="0">
              <a:latin typeface="Calibri" pitchFamily="34" charset="0"/>
            </a:endParaRPr>
          </a:p>
          <a:p>
            <a:pPr marL="342900" indent="-342900" algn="just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it-IT" sz="2000" kern="0" dirty="0">
              <a:latin typeface="Calibri" pitchFamily="34" charset="0"/>
              <a:cs typeface="Arial" pitchFamily="34" charset="0"/>
            </a:endParaRPr>
          </a:p>
          <a:p>
            <a:pPr marL="342900" indent="-342900" algn="just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it-IT" sz="2000" kern="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5125" name="CasellaDiTesto 6"/>
          <p:cNvSpPr txBox="1">
            <a:spLocks noChangeArrowheads="1"/>
          </p:cNvSpPr>
          <p:nvPr/>
        </p:nvSpPr>
        <p:spPr bwMode="auto">
          <a:xfrm>
            <a:off x="400049" y="917575"/>
            <a:ext cx="8351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Calibri" panose="020F0502020204030204" pitchFamily="34" charset="0"/>
              </a:rPr>
              <a:t>Il Piano Regionale Amianto della Lombardia (PRAL)</a:t>
            </a:r>
            <a:endParaRPr lang="it-IT" altLang="it-IT" sz="2400" b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E583C7-FC5E-4B89-BA70-99462FEEF688}" type="slidenum">
              <a:rPr lang="it-IT" altLang="it-IT" smtClean="0"/>
              <a:pPr>
                <a:defRPr/>
              </a:pPr>
              <a:t>20</a:t>
            </a:fld>
            <a:endParaRPr lang="it-IT" alt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4632"/>
            <a:ext cx="9067238" cy="637336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75488" y="109728"/>
            <a:ext cx="2990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Bergamo: 2007</a:t>
            </a:r>
          </a:p>
        </p:txBody>
      </p:sp>
    </p:spTree>
    <p:extLst>
      <p:ext uri="{BB962C8B-B14F-4D97-AF65-F5344CB8AC3E}">
        <p14:creationId xmlns:p14="http://schemas.microsoft.com/office/powerpoint/2010/main" val="140224188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E583C7-FC5E-4B89-BA70-99462FEEF688}" type="slidenum">
              <a:rPr lang="it-IT" altLang="it-IT" smtClean="0"/>
              <a:pPr>
                <a:defRPr/>
              </a:pPr>
              <a:t>21</a:t>
            </a:fld>
            <a:endParaRPr lang="it-IT" altLang="it-IT"/>
          </a:p>
        </p:txBody>
      </p:sp>
      <p:pic>
        <p:nvPicPr>
          <p:cNvPr id="6" name="Picture 2" descr="Mappatura_PRAL_BG_20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921"/>
            <a:ext cx="9036050" cy="638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475488" y="109728"/>
            <a:ext cx="2990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Bergamo: 2016</a:t>
            </a:r>
          </a:p>
        </p:txBody>
      </p:sp>
    </p:spTree>
    <p:extLst>
      <p:ext uri="{BB962C8B-B14F-4D97-AF65-F5344CB8AC3E}">
        <p14:creationId xmlns:p14="http://schemas.microsoft.com/office/powerpoint/2010/main" val="48080264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B0B65EF1-F608-4E51-9709-3E69316272D1}" type="slidenum">
              <a:rPr lang="it-IT" altLang="it-IT" smtClean="0">
                <a:solidFill>
                  <a:srgbClr val="000066"/>
                </a:solidFill>
                <a:latin typeface="Calibri" pitchFamily="34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22</a:t>
            </a:fld>
            <a:endParaRPr lang="it-IT" altLang="it-IT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380137" y="1009440"/>
            <a:ext cx="83518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Calibri" panose="020F0502020204030204" pitchFamily="34" charset="0"/>
              </a:rPr>
              <a:t>Primi risultati: aggiornamento della mappatura,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Calibri" panose="020F0502020204030204" pitchFamily="34" charset="0"/>
              </a:rPr>
              <a:t>variazioni dal 2007 al 2016</a:t>
            </a:r>
            <a:endParaRPr lang="it-IT" altLang="it-IT" sz="2400" b="1" dirty="0">
              <a:latin typeface="Calibri" panose="020F0502020204030204" pitchFamily="34" charset="0"/>
            </a:endParaRPr>
          </a:p>
        </p:txBody>
      </p:sp>
      <p:pic>
        <p:nvPicPr>
          <p:cNvPr id="2050" name="Picture 2" descr="Mappatura_PRAL_BG_20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3" y="1976844"/>
            <a:ext cx="4972855" cy="351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po 9"/>
          <p:cNvGrpSpPr/>
          <p:nvPr/>
        </p:nvGrpSpPr>
        <p:grpSpPr>
          <a:xfrm>
            <a:off x="5141767" y="2311376"/>
            <a:ext cx="4002233" cy="2842115"/>
            <a:chOff x="5629288" y="2677214"/>
            <a:chExt cx="3306559" cy="23241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89"/>
            <a:stretch/>
          </p:blipFill>
          <p:spPr bwMode="auto">
            <a:xfrm>
              <a:off x="5629288" y="2677214"/>
              <a:ext cx="3306559" cy="2324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ttangolo 5"/>
            <p:cNvSpPr/>
            <p:nvPr/>
          </p:nvSpPr>
          <p:spPr>
            <a:xfrm>
              <a:off x="7524750" y="2821577"/>
              <a:ext cx="635181" cy="2786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Rettangolo 1"/>
          <p:cNvSpPr/>
          <p:nvPr/>
        </p:nvSpPr>
        <p:spPr>
          <a:xfrm>
            <a:off x="646544" y="5530025"/>
            <a:ext cx="78416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latin typeface="Calibri" panose="020F0502020204030204" pitchFamily="34" charset="0"/>
              </a:rPr>
              <a:t>Dal 2007 al 2016 nel Comune di Bergamo sono state rimosse </a:t>
            </a:r>
          </a:p>
          <a:p>
            <a:pPr algn="ctr"/>
            <a:r>
              <a:rPr lang="it-IT" sz="2800" b="1" dirty="0">
                <a:latin typeface="Calibri" panose="020F0502020204030204" pitchFamily="34" charset="0"/>
              </a:rPr>
              <a:t>il 46.6% delle coperture</a:t>
            </a:r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66033" y="177252"/>
            <a:ext cx="75247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66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it-IT" altLang="it-IT" sz="2800" b="1" kern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La convenzione Regione, Comune di Bergamo, </a:t>
            </a:r>
            <a:br>
              <a:rPr lang="it-IT" altLang="it-IT" sz="2800" b="1" kern="0">
                <a:solidFill>
                  <a:schemeClr val="tx1"/>
                </a:solidFill>
                <a:latin typeface="Calibri" pitchFamily="34" charset="0"/>
                <a:cs typeface="Arial" charset="0"/>
              </a:rPr>
            </a:br>
            <a:r>
              <a:rPr lang="it-IT" altLang="it-IT" sz="2800" b="1" kern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ARPA Lombardia</a:t>
            </a:r>
            <a:endParaRPr lang="it-IT" altLang="it-IT" sz="2800" b="1" kern="0" dirty="0">
              <a:solidFill>
                <a:schemeClr val="tx1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83226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B0B65EF1-F608-4E51-9709-3E69316272D1}" type="slidenum">
              <a:rPr lang="it-IT" altLang="it-IT" smtClean="0">
                <a:solidFill>
                  <a:srgbClr val="000066"/>
                </a:solidFill>
                <a:latin typeface="Calibri" pitchFamily="34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23</a:t>
            </a:fld>
            <a:endParaRPr lang="it-IT" altLang="it-IT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396648" y="775431"/>
            <a:ext cx="83518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Calibri" panose="020F0502020204030204" pitchFamily="34" charset="0"/>
              </a:rPr>
              <a:t>Primi risultati: aggiornamento della mappatura,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Calibri" panose="020F0502020204030204" pitchFamily="34" charset="0"/>
              </a:rPr>
              <a:t>variazioni dal 2007 al 2016</a:t>
            </a:r>
            <a:endParaRPr lang="it-IT" altLang="it-IT" sz="2400" b="1" dirty="0">
              <a:latin typeface="Calibri" panose="020F05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994" y="1708419"/>
            <a:ext cx="5912756" cy="35341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88257" y="5714981"/>
            <a:ext cx="83602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>
                <a:latin typeface="Calibri" panose="020F0502020204030204" pitchFamily="34" charset="0"/>
              </a:rPr>
              <a:t>Sintesi dell’andamento dello smaltimento e rimozione delle coperture in cemento-amianto nel Comune di Bergamo, a partire dalla mappatura originaria realizzata nel PRAL nel 2007 e dei successivi aggiornamenti al 2012, 2014 e 2016, in termini di superficie percentuale dei poligoni tematizzati nelle diverse classi.</a:t>
            </a:r>
          </a:p>
          <a:p>
            <a:pPr algn="just"/>
            <a:endParaRPr lang="it-IT" sz="1600" dirty="0">
              <a:latin typeface="Calibri" panose="020F0502020204030204" pitchFamily="34" charset="0"/>
            </a:endParaRP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66033" y="177252"/>
            <a:ext cx="75247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66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it-IT" altLang="it-IT" sz="2800" b="1" kern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La convenzione Regione, Comune di Bergamo, </a:t>
            </a:r>
            <a:br>
              <a:rPr lang="it-IT" altLang="it-IT" sz="2800" b="1" kern="0">
                <a:solidFill>
                  <a:schemeClr val="tx1"/>
                </a:solidFill>
                <a:latin typeface="Calibri" pitchFamily="34" charset="0"/>
                <a:cs typeface="Arial" charset="0"/>
              </a:rPr>
            </a:br>
            <a:r>
              <a:rPr lang="it-IT" altLang="it-IT" sz="2800" b="1" kern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ARPA Lombardia</a:t>
            </a:r>
            <a:endParaRPr lang="it-IT" altLang="it-IT" sz="2800" b="1" kern="0" dirty="0">
              <a:solidFill>
                <a:schemeClr val="tx1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88963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B0B65EF1-F608-4E51-9709-3E69316272D1}" type="slidenum">
              <a:rPr lang="it-IT" altLang="it-IT" smtClean="0">
                <a:solidFill>
                  <a:srgbClr val="000066"/>
                </a:solidFill>
                <a:latin typeface="Calibri" pitchFamily="34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24</a:t>
            </a:fld>
            <a:endParaRPr lang="it-IT" altLang="it-IT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166033" y="177252"/>
            <a:ext cx="7524750" cy="561975"/>
          </a:xfrm>
        </p:spPr>
        <p:txBody>
          <a:bodyPr/>
          <a:lstStyle/>
          <a:p>
            <a:pPr algn="l" eaLnBrk="1" hangingPunct="1"/>
            <a:r>
              <a:rPr lang="it-IT" altLang="it-IT" sz="2800" b="1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La convenzione Regione, Comune di Bergamo, </a:t>
            </a:r>
            <a:br>
              <a:rPr lang="it-IT" altLang="it-IT" sz="2800" b="1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</a:br>
            <a:r>
              <a:rPr lang="it-IT" altLang="it-IT" sz="2800" b="1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ARPA Lombardia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0"/>
          <a:stretch/>
        </p:blipFill>
        <p:spPr>
          <a:xfrm>
            <a:off x="3546764" y="3039262"/>
            <a:ext cx="5205123" cy="346012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04" y="1409731"/>
            <a:ext cx="4392085" cy="2919652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191551" y="1150053"/>
            <a:ext cx="39069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800" dirty="0">
                <a:solidFill>
                  <a:srgbClr val="0070C0"/>
                </a:solidFill>
                <a:latin typeface="Calibri Light" panose="020F0302020204030204" pitchFamily="34" charset="0"/>
              </a:rPr>
              <a:t>Evoluzione delle rilevazioni:</a:t>
            </a:r>
          </a:p>
          <a:p>
            <a:pPr algn="r"/>
            <a:r>
              <a:rPr lang="it-IT" sz="2800" dirty="0">
                <a:solidFill>
                  <a:srgbClr val="0070C0"/>
                </a:solidFill>
                <a:latin typeface="Calibri Light" panose="020F0302020204030204" pitchFamily="34" charset="0"/>
              </a:rPr>
              <a:t>uso di SAPR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77858" y="4756644"/>
            <a:ext cx="30430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0070C0"/>
                </a:solidFill>
                <a:latin typeface="Calibri Light" panose="020F0302020204030204" pitchFamily="34" charset="0"/>
              </a:rPr>
              <a:t>Disponibili rilevatori RGB - NIR</a:t>
            </a:r>
          </a:p>
        </p:txBody>
      </p:sp>
    </p:spTree>
    <p:extLst>
      <p:ext uri="{BB962C8B-B14F-4D97-AF65-F5344CB8AC3E}">
        <p14:creationId xmlns:p14="http://schemas.microsoft.com/office/powerpoint/2010/main" val="280936998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60" y="1029629"/>
            <a:ext cx="3936204" cy="535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190" y="1029629"/>
            <a:ext cx="3305319" cy="198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488873" y="3088209"/>
            <a:ext cx="34636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>
                <a:solidFill>
                  <a:srgbClr val="0070C0"/>
                </a:solidFill>
                <a:latin typeface="Calibri Light" panose="020F0302020204030204" pitchFamily="34" charset="0"/>
              </a:rPr>
              <a:t>SAPR e tecnologie di rilevamento disponibili:</a:t>
            </a:r>
          </a:p>
          <a:p>
            <a:pPr algn="r"/>
            <a:endParaRPr lang="it-IT" sz="2000" dirty="0">
              <a:solidFill>
                <a:srgbClr val="0070C0"/>
              </a:solidFill>
              <a:latin typeface="Calibri Light" panose="020F0302020204030204" pitchFamily="34" charset="0"/>
            </a:endParaRPr>
          </a:p>
          <a:p>
            <a:pPr algn="r"/>
            <a:r>
              <a:rPr lang="it-IT" sz="2000" dirty="0">
                <a:solidFill>
                  <a:srgbClr val="0070C0"/>
                </a:solidFill>
                <a:latin typeface="Calibri Light" panose="020F0302020204030204" pitchFamily="34" charset="0"/>
              </a:rPr>
              <a:t>scarsa discriminazione coperture grigie – coperture cemento amianto = errori di commissione o di omissione elevati</a:t>
            </a:r>
          </a:p>
          <a:p>
            <a:pPr algn="r"/>
            <a:endParaRPr lang="it-IT" sz="2000" dirty="0">
              <a:solidFill>
                <a:srgbClr val="0070C0"/>
              </a:solidFill>
              <a:latin typeface="Calibri Light" panose="020F0302020204030204" pitchFamily="34" charset="0"/>
            </a:endParaRPr>
          </a:p>
          <a:p>
            <a:pPr algn="r"/>
            <a:r>
              <a:rPr lang="it-IT" sz="2000" dirty="0">
                <a:solidFill>
                  <a:srgbClr val="0070C0"/>
                </a:solidFill>
                <a:latin typeface="Calibri Light" panose="020F0302020204030204" pitchFamily="34" charset="0"/>
              </a:rPr>
              <a:t>severe limitazioni di uso in aree densamente popolate</a:t>
            </a:r>
          </a:p>
        </p:txBody>
      </p:sp>
    </p:spTree>
    <p:extLst>
      <p:ext uri="{BB962C8B-B14F-4D97-AF65-F5344CB8AC3E}">
        <p14:creationId xmlns:p14="http://schemas.microsoft.com/office/powerpoint/2010/main" val="261889010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4525763" y="1290037"/>
            <a:ext cx="4396296" cy="218390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" name="Gruppo 3"/>
          <p:cNvGrpSpPr/>
          <p:nvPr/>
        </p:nvGrpSpPr>
        <p:grpSpPr>
          <a:xfrm>
            <a:off x="4660642" y="1391156"/>
            <a:ext cx="4152011" cy="2008929"/>
            <a:chOff x="6214188" y="711874"/>
            <a:chExt cx="5536015" cy="2678572"/>
          </a:xfrm>
        </p:grpSpPr>
        <p:pic>
          <p:nvPicPr>
            <p:cNvPr id="1026" name="Picture 2" descr="ii_j2t2cvf40_15c16bde06f93ef7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368162" y="821376"/>
              <a:ext cx="3382041" cy="2569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 descr="ii_j2t2neh01_15c16c560ed64cea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4188" y="711874"/>
              <a:ext cx="2063144" cy="2678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250" y="3254848"/>
            <a:ext cx="3750906" cy="2489270"/>
          </a:xfrm>
          <a:prstGeom prst="rect">
            <a:avLst/>
          </a:prstGeom>
        </p:spPr>
      </p:pic>
      <p:cxnSp>
        <p:nvCxnSpPr>
          <p:cNvPr id="5" name="Connettore a gomito 4"/>
          <p:cNvCxnSpPr/>
          <p:nvPr/>
        </p:nvCxnSpPr>
        <p:spPr>
          <a:xfrm rot="16200000" flipV="1">
            <a:off x="89963" y="2373709"/>
            <a:ext cx="1840155" cy="1441580"/>
          </a:xfrm>
          <a:prstGeom prst="bentConnector3">
            <a:avLst>
              <a:gd name="adj1" fmla="val 50000"/>
            </a:avLst>
          </a:prstGeom>
          <a:ln w="19050">
            <a:solidFill>
              <a:srgbClr val="2057C4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382842" y="1327542"/>
            <a:ext cx="35610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2057C4"/>
                </a:solidFill>
              </a:rPr>
              <a:t>CTR (</a:t>
            </a:r>
            <a:r>
              <a:rPr lang="it-IT" b="1" i="1" dirty="0">
                <a:solidFill>
                  <a:srgbClr val="2057C4"/>
                </a:solidFill>
              </a:rPr>
              <a:t>Control Zone)</a:t>
            </a:r>
            <a:r>
              <a:rPr lang="it-IT" i="1" dirty="0"/>
              <a:t>- </a:t>
            </a:r>
            <a:r>
              <a:rPr lang="it-IT" dirty="0"/>
              <a:t>All’interno di questo  spazio aereo </a:t>
            </a:r>
          </a:p>
          <a:p>
            <a:r>
              <a:rPr lang="it-IT" dirty="0"/>
              <a:t>controllato le  operazioni possono essere condotte </a:t>
            </a:r>
          </a:p>
          <a:p>
            <a:r>
              <a:rPr lang="it-IT" dirty="0"/>
              <a:t>a quota massima di 70 m ed entro 200 m dal pilota </a:t>
            </a:r>
          </a:p>
        </p:txBody>
      </p:sp>
      <p:cxnSp>
        <p:nvCxnSpPr>
          <p:cNvPr id="13" name="Connettore a gomito 12"/>
          <p:cNvCxnSpPr/>
          <p:nvPr/>
        </p:nvCxnSpPr>
        <p:spPr>
          <a:xfrm>
            <a:off x="2175190" y="4092275"/>
            <a:ext cx="6637463" cy="245910"/>
          </a:xfrm>
          <a:prstGeom prst="bentConnector3">
            <a:avLst>
              <a:gd name="adj1" fmla="val 30484"/>
            </a:avLst>
          </a:prstGeom>
          <a:ln w="19050">
            <a:solidFill>
              <a:srgbClr val="FFC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a gomito 15"/>
          <p:cNvCxnSpPr/>
          <p:nvPr/>
        </p:nvCxnSpPr>
        <p:spPr>
          <a:xfrm>
            <a:off x="2358701" y="4706887"/>
            <a:ext cx="5762042" cy="874763"/>
          </a:xfrm>
          <a:prstGeom prst="bentConnector3">
            <a:avLst>
              <a:gd name="adj1" fmla="val 34697"/>
            </a:avLst>
          </a:prstGeom>
          <a:ln w="19050">
            <a:solidFill>
              <a:srgbClr val="BE129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4857463" y="4311370"/>
            <a:ext cx="44724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accent4">
                    <a:lumMod val="75000"/>
                  </a:schemeClr>
                </a:solidFill>
              </a:rPr>
              <a:t>ATZ (</a:t>
            </a:r>
            <a:r>
              <a:rPr lang="it-IT" sz="1600" b="1" i="1" dirty="0" err="1">
                <a:solidFill>
                  <a:schemeClr val="accent4">
                    <a:lumMod val="75000"/>
                  </a:schemeClr>
                </a:solidFill>
              </a:rPr>
              <a:t>Aerodrome</a:t>
            </a:r>
            <a:r>
              <a:rPr lang="it-IT" sz="1600" b="1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sz="1600" b="1" i="1" dirty="0" err="1">
                <a:solidFill>
                  <a:schemeClr val="accent4">
                    <a:lumMod val="75000"/>
                  </a:schemeClr>
                </a:solidFill>
              </a:rPr>
              <a:t>Traffic</a:t>
            </a:r>
            <a:r>
              <a:rPr lang="it-IT" sz="1600" b="1" i="1" dirty="0">
                <a:solidFill>
                  <a:schemeClr val="accent4">
                    <a:lumMod val="75000"/>
                  </a:schemeClr>
                </a:solidFill>
              </a:rPr>
              <a:t> Zone)</a:t>
            </a:r>
            <a:r>
              <a:rPr lang="it-IT" sz="1600" i="1" dirty="0"/>
              <a:t> - </a:t>
            </a:r>
            <a:r>
              <a:rPr lang="it-IT" sz="1600" dirty="0"/>
              <a:t>In questa zona a protezione </a:t>
            </a:r>
          </a:p>
          <a:p>
            <a:r>
              <a:rPr lang="it-IT" sz="1600" dirty="0"/>
              <a:t>del traffico dell’aerodromo non sono consentite le attività di volo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4237710" y="5657671"/>
            <a:ext cx="4448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BE1291"/>
                </a:solidFill>
              </a:rPr>
              <a:t>Zona P (</a:t>
            </a:r>
            <a:r>
              <a:rPr lang="it-IT" b="1" i="1" dirty="0" err="1">
                <a:solidFill>
                  <a:srgbClr val="BE1291"/>
                </a:solidFill>
              </a:rPr>
              <a:t>Prohibited</a:t>
            </a:r>
            <a:r>
              <a:rPr lang="it-IT" b="1" dirty="0">
                <a:solidFill>
                  <a:srgbClr val="BE1291"/>
                </a:solidFill>
              </a:rPr>
              <a:t>)</a:t>
            </a:r>
            <a:r>
              <a:rPr lang="it-IT" dirty="0"/>
              <a:t> - Tutte le operazioni di volo </a:t>
            </a:r>
          </a:p>
          <a:p>
            <a:r>
              <a:rPr lang="it-IT" dirty="0"/>
              <a:t>devono essere sottoposte ad autorizzazione</a:t>
            </a:r>
          </a:p>
        </p:txBody>
      </p:sp>
      <p:sp>
        <p:nvSpPr>
          <p:cNvPr id="2" name="Rettangolo 1"/>
          <p:cNvSpPr/>
          <p:nvPr/>
        </p:nvSpPr>
        <p:spPr>
          <a:xfrm>
            <a:off x="76812" y="135430"/>
            <a:ext cx="57502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Criticità:</a:t>
            </a:r>
          </a:p>
          <a:p>
            <a:r>
              <a:rPr lang="it-IT" dirty="0"/>
              <a:t>La città di Bergamo insiste all’interno di un’area critica </a:t>
            </a:r>
          </a:p>
          <a:p>
            <a:r>
              <a:rPr lang="it-IT" dirty="0"/>
              <a:t>regolamentata dalle autorità aeroportuali.</a:t>
            </a:r>
          </a:p>
          <a:p>
            <a:endParaRPr lang="it-IT" b="1" dirty="0"/>
          </a:p>
        </p:txBody>
      </p:sp>
      <p:sp>
        <p:nvSpPr>
          <p:cNvPr id="10" name="Rettangolo 9"/>
          <p:cNvSpPr/>
          <p:nvPr/>
        </p:nvSpPr>
        <p:spPr>
          <a:xfrm>
            <a:off x="4984054" y="3431119"/>
            <a:ext cx="3702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900" dirty="0"/>
              <a:t>(dettaglio della carta MILANO VFR AREA pubblicata in AIP-ITALIA ENR 6.3-3)</a:t>
            </a:r>
          </a:p>
        </p:txBody>
      </p:sp>
    </p:spTree>
    <p:extLst>
      <p:ext uri="{BB962C8B-B14F-4D97-AF65-F5344CB8AC3E}">
        <p14:creationId xmlns:p14="http://schemas.microsoft.com/office/powerpoint/2010/main" val="262403851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280" y="950772"/>
            <a:ext cx="2483826" cy="1207295"/>
          </a:xfrm>
          <a:prstGeom prst="rect">
            <a:avLst/>
          </a:prstGeom>
        </p:spPr>
      </p:pic>
      <p:grpSp>
        <p:nvGrpSpPr>
          <p:cNvPr id="9" name="Gruppo 8"/>
          <p:cNvGrpSpPr/>
          <p:nvPr/>
        </p:nvGrpSpPr>
        <p:grpSpPr>
          <a:xfrm>
            <a:off x="4532266" y="2242042"/>
            <a:ext cx="4476840" cy="3690086"/>
            <a:chOff x="5874434" y="1734422"/>
            <a:chExt cx="5969120" cy="4920114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4434" y="1734422"/>
              <a:ext cx="5969120" cy="4920114"/>
            </a:xfrm>
            <a:prstGeom prst="rect">
              <a:avLst/>
            </a:prstGeom>
          </p:spPr>
        </p:pic>
        <p:sp>
          <p:nvSpPr>
            <p:cNvPr id="5" name="Stella a 5 punte 4"/>
            <p:cNvSpPr/>
            <p:nvPr/>
          </p:nvSpPr>
          <p:spPr>
            <a:xfrm>
              <a:off x="8775014" y="3444030"/>
              <a:ext cx="317241" cy="289249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Stella a 5 punte 5"/>
            <p:cNvSpPr/>
            <p:nvPr/>
          </p:nvSpPr>
          <p:spPr>
            <a:xfrm>
              <a:off x="8700373" y="3371462"/>
              <a:ext cx="317241" cy="289249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Stella a 5 punte 6"/>
            <p:cNvSpPr/>
            <p:nvPr/>
          </p:nvSpPr>
          <p:spPr>
            <a:xfrm>
              <a:off x="8052316" y="4194479"/>
              <a:ext cx="317241" cy="289249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8" name="Gruppo 17"/>
          <p:cNvGrpSpPr/>
          <p:nvPr/>
        </p:nvGrpSpPr>
        <p:grpSpPr>
          <a:xfrm>
            <a:off x="150141" y="2897915"/>
            <a:ext cx="2291316" cy="1413879"/>
            <a:chOff x="200188" y="2720887"/>
            <a:chExt cx="3055088" cy="1885172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188" y="2720887"/>
              <a:ext cx="3055088" cy="1885172"/>
            </a:xfrm>
            <a:prstGeom prst="rect">
              <a:avLst/>
            </a:prstGeom>
          </p:spPr>
        </p:pic>
        <p:sp>
          <p:nvSpPr>
            <p:cNvPr id="13" name="Ovale 12"/>
            <p:cNvSpPr/>
            <p:nvPr/>
          </p:nvSpPr>
          <p:spPr>
            <a:xfrm>
              <a:off x="376335" y="3519669"/>
              <a:ext cx="1623526" cy="89785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132669" y="4503935"/>
            <a:ext cx="2308788" cy="1428193"/>
            <a:chOff x="176892" y="4862246"/>
            <a:chExt cx="3078384" cy="1904257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892" y="4862246"/>
              <a:ext cx="3078384" cy="1904257"/>
            </a:xfrm>
            <a:prstGeom prst="rect">
              <a:avLst/>
            </a:prstGeom>
          </p:spPr>
        </p:pic>
        <p:sp>
          <p:nvSpPr>
            <p:cNvPr id="15" name="Ovale 14"/>
            <p:cNvSpPr/>
            <p:nvPr/>
          </p:nvSpPr>
          <p:spPr>
            <a:xfrm>
              <a:off x="904321" y="5298610"/>
              <a:ext cx="1623526" cy="89785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99455" y="1113472"/>
            <a:ext cx="2342003" cy="1513792"/>
            <a:chOff x="132607" y="341629"/>
            <a:chExt cx="3122670" cy="2018389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0189" y="341629"/>
              <a:ext cx="3055088" cy="2018389"/>
            </a:xfrm>
            <a:prstGeom prst="rect">
              <a:avLst/>
            </a:prstGeom>
          </p:spPr>
        </p:pic>
        <p:sp>
          <p:nvSpPr>
            <p:cNvPr id="16" name="Ovale 15"/>
            <p:cNvSpPr/>
            <p:nvPr/>
          </p:nvSpPr>
          <p:spPr>
            <a:xfrm>
              <a:off x="132607" y="1141329"/>
              <a:ext cx="1623526" cy="89785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21" name="Connettore a gomito 20"/>
          <p:cNvCxnSpPr>
            <a:stCxn id="7" idx="1"/>
          </p:cNvCxnSpPr>
          <p:nvPr/>
        </p:nvCxnSpPr>
        <p:spPr>
          <a:xfrm rot="10800000" flipV="1">
            <a:off x="2441458" y="4169947"/>
            <a:ext cx="3724220" cy="1285749"/>
          </a:xfrm>
          <a:prstGeom prst="bentConnector3">
            <a:avLst>
              <a:gd name="adj1" fmla="val 4774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a gomito 23"/>
          <p:cNvCxnSpPr/>
          <p:nvPr/>
        </p:nvCxnSpPr>
        <p:spPr>
          <a:xfrm rot="10800000" flipV="1">
            <a:off x="2511104" y="3657616"/>
            <a:ext cx="4154283" cy="345494"/>
          </a:xfrm>
          <a:prstGeom prst="bentConnector3">
            <a:avLst>
              <a:gd name="adj1" fmla="val 5454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a gomito 27"/>
          <p:cNvCxnSpPr/>
          <p:nvPr/>
        </p:nvCxnSpPr>
        <p:spPr>
          <a:xfrm rot="10800000">
            <a:off x="2497439" y="2017383"/>
            <a:ext cx="4042322" cy="1515691"/>
          </a:xfrm>
          <a:prstGeom prst="bentConnector3">
            <a:avLst>
              <a:gd name="adj1" fmla="val 5294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/>
          <p:cNvSpPr txBox="1"/>
          <p:nvPr/>
        </p:nvSpPr>
        <p:spPr>
          <a:xfrm>
            <a:off x="2441457" y="5178698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Ex Pattinaggio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2511105" y="3699911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Magazzino comunale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2511104" y="1727008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Cimitero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2577347" y="957175"/>
            <a:ext cx="24264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/>
              <a:t>Rilievo con SAPR a Bergamo</a:t>
            </a:r>
          </a:p>
          <a:p>
            <a:r>
              <a:rPr lang="it-IT" sz="1500" dirty="0"/>
              <a:t>Le aree selezionate</a:t>
            </a:r>
          </a:p>
          <a:p>
            <a:endParaRPr lang="it-IT" sz="1500" dirty="0"/>
          </a:p>
        </p:txBody>
      </p:sp>
    </p:spTree>
    <p:extLst>
      <p:ext uri="{BB962C8B-B14F-4D97-AF65-F5344CB8AC3E}">
        <p14:creationId xmlns:p14="http://schemas.microsoft.com/office/powerpoint/2010/main" val="325076704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62589" y="1190124"/>
            <a:ext cx="372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/>
              <a:t>Individuazione indicatori di degrado:</a:t>
            </a:r>
          </a:p>
          <a:p>
            <a:endParaRPr lang="it-IT" sz="1500" dirty="0"/>
          </a:p>
          <a:p>
            <a:r>
              <a:rPr lang="it-IT" sz="1500" dirty="0"/>
              <a:t>Fessurazioni, sfaldamenti, crepe ..</a:t>
            </a:r>
          </a:p>
          <a:p>
            <a:endParaRPr lang="it-IT" sz="1500" i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6189" y="2182703"/>
            <a:ext cx="6028079" cy="3727214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62589" y="5133316"/>
            <a:ext cx="1315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Ex-palaghiaccio</a:t>
            </a:r>
          </a:p>
          <a:p>
            <a:endParaRPr lang="it-IT" sz="1200" dirty="0"/>
          </a:p>
          <a:p>
            <a:r>
              <a:rPr lang="it-IT" sz="1200" dirty="0"/>
              <a:t>Immagine obliqua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428" y="1942545"/>
            <a:ext cx="3546761" cy="301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9100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62589" y="1190124"/>
            <a:ext cx="372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/>
              <a:t>Individuazione indicatori di degrado:</a:t>
            </a:r>
          </a:p>
          <a:p>
            <a:endParaRPr lang="it-IT" sz="1500" dirty="0"/>
          </a:p>
          <a:p>
            <a:r>
              <a:rPr lang="it-IT" sz="1500" dirty="0"/>
              <a:t>Fessurazioni, sfaldamenti, crepe ..</a:t>
            </a:r>
          </a:p>
          <a:p>
            <a:endParaRPr lang="it-IT" sz="1500" i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62589" y="5133316"/>
            <a:ext cx="1315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Ex-palaghiaccio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471" y="2006139"/>
            <a:ext cx="3242571" cy="312717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617042" y="5247616"/>
            <a:ext cx="1315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Ex-palaghiaccio</a:t>
            </a:r>
          </a:p>
          <a:p>
            <a:endParaRPr lang="it-IT" sz="1200" dirty="0"/>
          </a:p>
          <a:p>
            <a:r>
              <a:rPr lang="it-IT" sz="1200" dirty="0"/>
              <a:t>Immagini oblique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649" y="1190124"/>
            <a:ext cx="4787810" cy="325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2378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2700"/>
            <a:ext cx="7524750" cy="561975"/>
          </a:xfrm>
        </p:spPr>
        <p:txBody>
          <a:bodyPr/>
          <a:lstStyle/>
          <a:p>
            <a:pPr algn="l" eaLnBrk="1" hangingPunct="1"/>
            <a:r>
              <a:rPr lang="it-IT" altLang="it-IT" sz="2800" b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La mappatura 2007 nell’ambito del PRAL</a:t>
            </a:r>
          </a:p>
        </p:txBody>
      </p:sp>
      <p:sp>
        <p:nvSpPr>
          <p:cNvPr id="6149" name="CasellaDiTesto 6"/>
          <p:cNvSpPr txBox="1">
            <a:spLocks noChangeArrowheads="1"/>
          </p:cNvSpPr>
          <p:nvPr/>
        </p:nvSpPr>
        <p:spPr bwMode="auto">
          <a:xfrm>
            <a:off x="323850" y="504031"/>
            <a:ext cx="8351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/>
              <a:t>Il metodo</a:t>
            </a:r>
          </a:p>
        </p:txBody>
      </p:sp>
      <p:graphicFrame>
        <p:nvGraphicFramePr>
          <p:cNvPr id="8" name="Object 2"/>
          <p:cNvGraphicFramePr>
            <a:graphicFrameLocks/>
          </p:cNvGraphicFramePr>
          <p:nvPr>
            <p:extLst/>
          </p:nvPr>
        </p:nvGraphicFramePr>
        <p:xfrm>
          <a:off x="395391" y="1586491"/>
          <a:ext cx="3140075" cy="232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Documento" r:id="rId3" imgW="4655450" imgH="3239764" progId="Word.Document.8">
                  <p:embed/>
                </p:oleObj>
              </mc:Choice>
              <mc:Fallback>
                <p:oleObj name="Documento" r:id="rId3" imgW="4655450" imgH="3239764" progId="Word.Document.8">
                  <p:embed/>
                  <p:pic>
                    <p:nvPicPr>
                      <p:cNvPr id="8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391" y="1586491"/>
                        <a:ext cx="3140075" cy="232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09"/>
          <p:cNvSpPr txBox="1">
            <a:spLocks noChangeArrowheads="1"/>
          </p:cNvSpPr>
          <p:nvPr/>
        </p:nvSpPr>
        <p:spPr bwMode="auto">
          <a:xfrm>
            <a:off x="587738" y="3456192"/>
            <a:ext cx="992833" cy="2962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it-IT" sz="1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Aeromobile</a:t>
            </a:r>
            <a:r>
              <a:rPr lang="en-GB" altLang="it-IT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 CASA C212</a:t>
            </a:r>
          </a:p>
        </p:txBody>
      </p:sp>
      <p:grpSp>
        <p:nvGrpSpPr>
          <p:cNvPr id="10" name="Group 113"/>
          <p:cNvGrpSpPr>
            <a:grpSpLocks/>
          </p:cNvGrpSpPr>
          <p:nvPr/>
        </p:nvGrpSpPr>
        <p:grpSpPr bwMode="auto">
          <a:xfrm>
            <a:off x="3826508" y="2065655"/>
            <a:ext cx="2339975" cy="1619250"/>
            <a:chOff x="4122" y="763"/>
            <a:chExt cx="1474" cy="1020"/>
          </a:xfrm>
        </p:grpSpPr>
        <p:pic>
          <p:nvPicPr>
            <p:cNvPr id="11" name="Picture 111" descr="mivis"/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2" y="763"/>
              <a:ext cx="1474" cy="1020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112"/>
            <p:cNvSpPr txBox="1">
              <a:spLocks noChangeArrowheads="1"/>
            </p:cNvSpPr>
            <p:nvPr/>
          </p:nvSpPr>
          <p:spPr bwMode="auto">
            <a:xfrm>
              <a:off x="5056" y="850"/>
              <a:ext cx="336" cy="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it-IT" sz="1400" b="1" dirty="0">
                  <a:latin typeface="Calibri" pitchFamily="34" charset="0"/>
                </a:rPr>
                <a:t>MIVIS</a:t>
              </a:r>
            </a:p>
          </p:txBody>
        </p:sp>
      </p:grpSp>
      <p:sp>
        <p:nvSpPr>
          <p:cNvPr id="13" name="Text Box 117"/>
          <p:cNvSpPr txBox="1">
            <a:spLocks noChangeArrowheads="1"/>
          </p:cNvSpPr>
          <p:nvPr/>
        </p:nvSpPr>
        <p:spPr bwMode="auto">
          <a:xfrm>
            <a:off x="395288" y="1012825"/>
            <a:ext cx="828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it-IT" sz="2000" b="1" dirty="0">
                <a:latin typeface="Calibri" pitchFamily="34" charset="0"/>
              </a:rPr>
              <a:t>MIVIS: </a:t>
            </a:r>
            <a:r>
              <a:rPr lang="en-US" altLang="it-IT" sz="2000" b="1" dirty="0">
                <a:latin typeface="Calibri" pitchFamily="34" charset="0"/>
              </a:rPr>
              <a:t>Multispectral Infrared and Visible Imaging Spectrometer</a:t>
            </a:r>
            <a:endParaRPr lang="en-GB" altLang="it-IT" sz="2000" b="1" dirty="0">
              <a:latin typeface="Calibri" pitchFamily="34" charset="0"/>
            </a:endParaRPr>
          </a:p>
        </p:txBody>
      </p:sp>
      <p:graphicFrame>
        <p:nvGraphicFramePr>
          <p:cNvPr id="18" name="Object 3"/>
          <p:cNvGraphicFramePr>
            <a:graphicFrameLocks noChangeAspect="1"/>
          </p:cNvGraphicFramePr>
          <p:nvPr>
            <p:extLst/>
          </p:nvPr>
        </p:nvGraphicFramePr>
        <p:xfrm>
          <a:off x="6286500" y="1889443"/>
          <a:ext cx="2389188" cy="1971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Immagine bitmap" r:id="rId6" imgW="7609524" imgH="4877481" progId="Paint.Picture">
                  <p:embed/>
                </p:oleObj>
              </mc:Choice>
              <mc:Fallback>
                <p:oleObj name="Immagine bitmap" r:id="rId6" imgW="7609524" imgH="4877481" progId="Paint.Picture">
                  <p:embed/>
                  <p:pic>
                    <p:nvPicPr>
                      <p:cNvPr id="1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613" t="5031" r="1613" b="1888"/>
                      <a:stretch>
                        <a:fillRect/>
                      </a:stretch>
                    </p:blipFill>
                    <p:spPr bwMode="auto">
                      <a:xfrm>
                        <a:off x="6286500" y="1889443"/>
                        <a:ext cx="2389188" cy="19716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Group 173"/>
          <p:cNvGraphicFramePr>
            <a:graphicFrameLocks/>
          </p:cNvGraphicFramePr>
          <p:nvPr>
            <p:extLst/>
          </p:nvPr>
        </p:nvGraphicFramePr>
        <p:xfrm>
          <a:off x="4843463" y="4230119"/>
          <a:ext cx="3132137" cy="2081633"/>
        </p:xfrm>
        <a:graphic>
          <a:graphicData uri="http://schemas.openxmlformats.org/drawingml/2006/table">
            <a:tbl>
              <a:tblPr/>
              <a:tblGrid>
                <a:gridCol w="1155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43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23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21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Spettrometro</a:t>
                      </a: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9999" marR="89999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Bande</a:t>
                      </a: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GB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Spettrali</a:t>
                      </a: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9999" marR="89999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Lunghezza</a:t>
                      </a: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GB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d'onda</a:t>
                      </a: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(</a:t>
                      </a: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sym typeface="Symbol" pitchFamily="18" charset="2"/>
                        </a:rPr>
                        <a:t></a:t>
                      </a: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m)</a:t>
                      </a:r>
                    </a:p>
                  </a:txBody>
                  <a:tcPr marL="89999" marR="89999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8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marL="89999" marR="89999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1 - 20</a:t>
                      </a:r>
                    </a:p>
                  </a:txBody>
                  <a:tcPr marL="89999" marR="89999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0.43 - 0.83</a:t>
                      </a:r>
                    </a:p>
                  </a:txBody>
                  <a:tcPr marL="89999" marR="89999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8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89999" marR="89999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21 - 28</a:t>
                      </a:r>
                    </a:p>
                  </a:txBody>
                  <a:tcPr marL="89999" marR="89999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1.15 - 1.55</a:t>
                      </a:r>
                    </a:p>
                  </a:txBody>
                  <a:tcPr marL="89999" marR="89999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8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</a:p>
                  </a:txBody>
                  <a:tcPr marL="89999" marR="89999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29 - 92</a:t>
                      </a:r>
                    </a:p>
                  </a:txBody>
                  <a:tcPr marL="89999" marR="89999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1.98 - 2.48</a:t>
                      </a:r>
                    </a:p>
                  </a:txBody>
                  <a:tcPr marL="89999" marR="89999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8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</a:p>
                  </a:txBody>
                  <a:tcPr marL="89999" marR="89999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93 - 102</a:t>
                      </a:r>
                    </a:p>
                  </a:txBody>
                  <a:tcPr marL="89999" marR="89999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8.18 - 12.70</a:t>
                      </a:r>
                    </a:p>
                  </a:txBody>
                  <a:tcPr marL="89999" marR="89999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3" name="Gruppo 2"/>
          <p:cNvGrpSpPr/>
          <p:nvPr/>
        </p:nvGrpSpPr>
        <p:grpSpPr>
          <a:xfrm>
            <a:off x="1039812" y="4230119"/>
            <a:ext cx="2981325" cy="2247900"/>
            <a:chOff x="1039812" y="4230119"/>
            <a:chExt cx="2981325" cy="2247900"/>
          </a:xfrm>
        </p:grpSpPr>
        <p:pic>
          <p:nvPicPr>
            <p:cNvPr id="21" name="Picture 162" descr="spettri"/>
            <p:cNvPicPr preferRelativeResize="0"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97" b="3252"/>
            <a:stretch>
              <a:fillRect/>
            </a:stretch>
          </p:blipFill>
          <p:spPr bwMode="auto">
            <a:xfrm>
              <a:off x="1039812" y="4230119"/>
              <a:ext cx="2981325" cy="22479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174"/>
            <p:cNvSpPr txBox="1">
              <a:spLocks noChangeArrowheads="1"/>
            </p:cNvSpPr>
            <p:nvPr/>
          </p:nvSpPr>
          <p:spPr bwMode="auto">
            <a:xfrm>
              <a:off x="2264415" y="5199455"/>
              <a:ext cx="1231892" cy="246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it-IT" sz="1000" dirty="0" err="1">
                  <a:solidFill>
                    <a:srgbClr val="000066"/>
                  </a:solidFill>
                  <a:latin typeface="Calibri" pitchFamily="34" charset="0"/>
                </a:rPr>
                <a:t>Firme</a:t>
              </a:r>
              <a:r>
                <a:rPr lang="en-GB" altLang="it-IT" sz="1000" dirty="0">
                  <a:solidFill>
                    <a:srgbClr val="000066"/>
                  </a:solidFill>
                  <a:latin typeface="Calibri" pitchFamily="34" charset="0"/>
                </a:rPr>
                <a:t> </a:t>
              </a:r>
              <a:r>
                <a:rPr lang="en-GB" altLang="it-IT" sz="1000" dirty="0" err="1">
                  <a:solidFill>
                    <a:srgbClr val="000066"/>
                  </a:solidFill>
                  <a:latin typeface="Calibri" pitchFamily="34" charset="0"/>
                </a:rPr>
                <a:t>spettrali</a:t>
              </a:r>
              <a:endParaRPr lang="en-GB" altLang="it-IT" sz="1000" dirty="0">
                <a:solidFill>
                  <a:srgbClr val="000066"/>
                </a:solidFill>
                <a:latin typeface="Calibri" pitchFamily="34" charset="0"/>
              </a:endParaRP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8402555" y="6478019"/>
            <a:ext cx="546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4910103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08771" y="1452787"/>
            <a:ext cx="2394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Individuazione indicatori di degrado:</a:t>
            </a:r>
          </a:p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4921" y="2875200"/>
            <a:ext cx="7402231" cy="305370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159" y="1311563"/>
            <a:ext cx="5492993" cy="120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013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202" y="1410841"/>
            <a:ext cx="6557798" cy="458990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12813" y="4301083"/>
            <a:ext cx="1811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Area magazzino comunale</a:t>
            </a:r>
          </a:p>
          <a:p>
            <a:endParaRPr lang="it-IT" sz="1200" dirty="0"/>
          </a:p>
          <a:p>
            <a:r>
              <a:rPr lang="it-IT" sz="1200" dirty="0" err="1"/>
              <a:t>Ortofoto</a:t>
            </a:r>
            <a:r>
              <a:rPr lang="it-IT" sz="1200" dirty="0"/>
              <a:t> </a:t>
            </a:r>
            <a:r>
              <a:rPr lang="it-IT" sz="1200" dirty="0" err="1"/>
              <a:t>Multisp</a:t>
            </a:r>
            <a:r>
              <a:rPr lang="it-IT" sz="1200" dirty="0"/>
              <a:t>. (2 cm)</a:t>
            </a:r>
          </a:p>
          <a:p>
            <a:r>
              <a:rPr lang="it-IT" sz="1200" dirty="0"/>
              <a:t>Sintesi IRFC classica</a:t>
            </a:r>
          </a:p>
          <a:p>
            <a:r>
              <a:rPr lang="it-IT" sz="1200" dirty="0"/>
              <a:t>(IR-R-G)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62589" y="1047249"/>
            <a:ext cx="30055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/>
              <a:t>Individuazione indicatori di degrado: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62589" y="1601815"/>
            <a:ext cx="19612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500" dirty="0"/>
          </a:p>
          <a:p>
            <a:r>
              <a:rPr lang="it-IT" sz="1500" dirty="0"/>
              <a:t>Altri fattori indagabili?</a:t>
            </a:r>
          </a:p>
          <a:p>
            <a:r>
              <a:rPr lang="it-IT" sz="1500" dirty="0"/>
              <a:t>Es.: Presenza di muschi/licheni </a:t>
            </a:r>
          </a:p>
          <a:p>
            <a:endParaRPr lang="it-IT" sz="1500" dirty="0"/>
          </a:p>
          <a:p>
            <a:r>
              <a:rPr lang="it-IT" sz="1500" dirty="0"/>
              <a:t>Valore aggiunto da riprese IRFC?</a:t>
            </a:r>
          </a:p>
        </p:txBody>
      </p:sp>
    </p:spTree>
    <p:extLst>
      <p:ext uri="{BB962C8B-B14F-4D97-AF65-F5344CB8AC3E}">
        <p14:creationId xmlns:p14="http://schemas.microsoft.com/office/powerpoint/2010/main" val="184253969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97580" y="1318159"/>
            <a:ext cx="19497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/>
              <a:t>I prodotti:</a:t>
            </a:r>
          </a:p>
          <a:p>
            <a:endParaRPr lang="it-IT" sz="1500" dirty="0"/>
          </a:p>
          <a:p>
            <a:r>
              <a:rPr lang="it-IT" sz="1500" dirty="0"/>
              <a:t>Nuvole di punti RGB</a:t>
            </a:r>
          </a:p>
          <a:p>
            <a:endParaRPr lang="it-IT" sz="1500" dirty="0"/>
          </a:p>
          <a:p>
            <a:r>
              <a:rPr lang="it-IT" sz="1500" dirty="0"/>
              <a:t>Formato .</a:t>
            </a:r>
            <a:r>
              <a:rPr lang="it-IT" sz="1500" dirty="0" err="1"/>
              <a:t>ply</a:t>
            </a:r>
            <a:endParaRPr lang="it-IT" sz="1500" dirty="0"/>
          </a:p>
          <a:p>
            <a:endParaRPr lang="it-IT" sz="1500" dirty="0"/>
          </a:p>
          <a:p>
            <a:endParaRPr lang="it-IT" sz="1500" dirty="0"/>
          </a:p>
          <a:p>
            <a:endParaRPr lang="it-IT" sz="15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617" y="1551481"/>
            <a:ext cx="6615000" cy="397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0451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80801" y="1377794"/>
            <a:ext cx="20029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/>
              <a:t>I prodotti:</a:t>
            </a:r>
          </a:p>
          <a:p>
            <a:endParaRPr lang="it-IT" sz="1500" dirty="0"/>
          </a:p>
          <a:p>
            <a:r>
              <a:rPr lang="it-IT" sz="1500" dirty="0"/>
              <a:t>Mesh </a:t>
            </a:r>
          </a:p>
          <a:p>
            <a:endParaRPr lang="it-IT" sz="1500" dirty="0"/>
          </a:p>
          <a:p>
            <a:r>
              <a:rPr lang="it-IT" sz="1500" dirty="0"/>
              <a:t>Formato .</a:t>
            </a:r>
            <a:r>
              <a:rPr lang="it-IT" sz="1500" dirty="0" err="1"/>
              <a:t>ply</a:t>
            </a:r>
            <a:endParaRPr lang="it-IT" sz="1500" dirty="0"/>
          </a:p>
          <a:p>
            <a:endParaRPr lang="it-IT" sz="1500" dirty="0"/>
          </a:p>
          <a:p>
            <a:endParaRPr lang="it-IT" sz="1500" dirty="0"/>
          </a:p>
          <a:p>
            <a:endParaRPr lang="it-IT" sz="15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642" y="1552482"/>
            <a:ext cx="6615000" cy="395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9985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80801" y="1377794"/>
            <a:ext cx="200298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/>
              <a:t>I prodotti:</a:t>
            </a:r>
          </a:p>
          <a:p>
            <a:endParaRPr lang="it-IT" sz="1500" dirty="0"/>
          </a:p>
          <a:p>
            <a:r>
              <a:rPr lang="it-IT" sz="1500" dirty="0"/>
              <a:t>Mesh </a:t>
            </a:r>
            <a:r>
              <a:rPr lang="it-IT" sz="1500" dirty="0" err="1"/>
              <a:t>texturizzate</a:t>
            </a:r>
            <a:r>
              <a:rPr lang="it-IT" sz="1500" dirty="0"/>
              <a:t> RGB</a:t>
            </a:r>
          </a:p>
          <a:p>
            <a:endParaRPr lang="it-IT" sz="1500" dirty="0"/>
          </a:p>
          <a:p>
            <a:r>
              <a:rPr lang="it-IT" sz="1500" dirty="0"/>
              <a:t>Formato .</a:t>
            </a:r>
            <a:r>
              <a:rPr lang="it-IT" sz="1500" dirty="0" err="1"/>
              <a:t>ply</a:t>
            </a:r>
            <a:endParaRPr lang="it-IT" sz="1500" dirty="0"/>
          </a:p>
          <a:p>
            <a:endParaRPr lang="it-IT" sz="1500" dirty="0"/>
          </a:p>
          <a:p>
            <a:endParaRPr lang="it-IT" sz="1500" dirty="0"/>
          </a:p>
          <a:p>
            <a:endParaRPr lang="it-IT" sz="15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5835" y="1556051"/>
            <a:ext cx="6615000" cy="392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6975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163" y="1207294"/>
            <a:ext cx="6543675" cy="44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2502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7668" y="1374775"/>
            <a:ext cx="8496300" cy="5040313"/>
          </a:xfrm>
        </p:spPr>
        <p:txBody>
          <a:bodyPr/>
          <a:lstStyle/>
          <a:p>
            <a:pPr marL="0" indent="0" algn="ctr">
              <a:buNone/>
            </a:pPr>
            <a:r>
              <a:rPr lang="it-IT" sz="4400" dirty="0"/>
              <a:t>PROSPETTIVE DA ALTRE FONTI DI DATI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E583C7-FC5E-4B89-BA70-99462FEEF688}" type="slidenum">
              <a:rPr lang="it-IT" altLang="it-IT" smtClean="0"/>
              <a:pPr>
                <a:defRPr/>
              </a:pPr>
              <a:t>36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642200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44" y="972850"/>
            <a:ext cx="5551055" cy="5551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5643417" y="848463"/>
            <a:ext cx="2521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 err="1">
                <a:solidFill>
                  <a:srgbClr val="0070C0"/>
                </a:solidFill>
                <a:latin typeface="Calibri Light" panose="020F0302020204030204" pitchFamily="34" charset="0"/>
              </a:rPr>
              <a:t>WorldView</a:t>
            </a:r>
            <a:r>
              <a:rPr lang="it-IT" sz="2400" dirty="0">
                <a:solidFill>
                  <a:srgbClr val="0070C0"/>
                </a:solidFill>
                <a:latin typeface="Calibri Light" panose="020F0302020204030204" pitchFamily="34" charset="0"/>
              </a:rPr>
              <a:t> 3 </a:t>
            </a:r>
            <a:r>
              <a:rPr lang="it-IT" sz="2400" dirty="0" err="1">
                <a:solidFill>
                  <a:srgbClr val="0070C0"/>
                </a:solidFill>
                <a:latin typeface="Calibri Light" panose="020F0302020204030204" pitchFamily="34" charset="0"/>
              </a:rPr>
              <a:t>DigiGlobe</a:t>
            </a:r>
            <a:endParaRPr lang="it-IT" sz="2400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909" y="3364848"/>
            <a:ext cx="3870037" cy="308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015346" y="1801091"/>
            <a:ext cx="3126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0070C0"/>
                </a:solidFill>
                <a:latin typeface="Calibri Light" panose="020F0302020204030204" pitchFamily="34" charset="0"/>
              </a:rPr>
              <a:t>Sensori:</a:t>
            </a:r>
          </a:p>
          <a:p>
            <a:pPr algn="r"/>
            <a:r>
              <a:rPr lang="it-IT" dirty="0">
                <a:solidFill>
                  <a:srgbClr val="0070C0"/>
                </a:solidFill>
                <a:latin typeface="Calibri Light" panose="020F0302020204030204" pitchFamily="34" charset="0"/>
              </a:rPr>
              <a:t> multispettrale </a:t>
            </a:r>
            <a:r>
              <a:rPr lang="it-IT" sz="1400" dirty="0">
                <a:solidFill>
                  <a:srgbClr val="0070C0"/>
                </a:solidFill>
                <a:latin typeface="Calibri Light" panose="020F0302020204030204" pitchFamily="34" charset="0"/>
              </a:rPr>
              <a:t>(8 bande)</a:t>
            </a:r>
          </a:p>
          <a:p>
            <a:pPr algn="r"/>
            <a:r>
              <a:rPr lang="it-IT" dirty="0">
                <a:solidFill>
                  <a:srgbClr val="0070C0"/>
                </a:solidFill>
                <a:latin typeface="Calibri Light" panose="020F0302020204030204" pitchFamily="34" charset="0"/>
              </a:rPr>
              <a:t> +</a:t>
            </a:r>
          </a:p>
          <a:p>
            <a:pPr algn="r"/>
            <a:r>
              <a:rPr lang="it-IT" dirty="0">
                <a:solidFill>
                  <a:srgbClr val="0070C0"/>
                </a:solidFill>
                <a:latin typeface="Calibri Light" panose="020F0302020204030204" pitchFamily="34" charset="0"/>
              </a:rPr>
              <a:t>SWIR </a:t>
            </a:r>
            <a:r>
              <a:rPr lang="it-IT" sz="1400" dirty="0">
                <a:solidFill>
                  <a:srgbClr val="0070C0"/>
                </a:solidFill>
                <a:latin typeface="Calibri Light" panose="020F0302020204030204" pitchFamily="34" charset="0"/>
              </a:rPr>
              <a:t>(8 bande)</a:t>
            </a:r>
            <a:endParaRPr lang="it-IT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41743" y="4991067"/>
            <a:ext cx="1819562" cy="1532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2" y="4991067"/>
            <a:ext cx="1725753" cy="1725753"/>
          </a:xfrm>
          <a:prstGeom prst="rect">
            <a:avLst/>
          </a:prstGeom>
        </p:spPr>
      </p:pic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testo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9770774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57381" y="246757"/>
            <a:ext cx="7878619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0070C0"/>
                </a:solidFill>
                <a:latin typeface="Calibri Light" panose="020F0302020204030204" pitchFamily="34" charset="0"/>
              </a:rPr>
              <a:t>INVENTARI E CENSIMENTI</a:t>
            </a:r>
          </a:p>
          <a:p>
            <a:pPr algn="ctr"/>
            <a:endParaRPr lang="it-IT" sz="2400" dirty="0">
              <a:solidFill>
                <a:srgbClr val="0070C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it-IT" sz="2400" dirty="0">
                <a:solidFill>
                  <a:srgbClr val="0070C0"/>
                </a:solidFill>
                <a:latin typeface="Calibri Light" panose="020F0302020204030204" pitchFamily="34" charset="0"/>
              </a:rPr>
              <a:t>La scommessa: accoppiamento di dati osservazionali e censimenti amministrativi</a:t>
            </a:r>
          </a:p>
          <a:p>
            <a:pPr algn="ctr"/>
            <a:r>
              <a:rPr lang="it-IT" sz="2400" dirty="0">
                <a:solidFill>
                  <a:srgbClr val="0070C0"/>
                </a:solidFill>
                <a:latin typeface="Calibri Light" panose="020F0302020204030204" pitchFamily="34" charset="0"/>
              </a:rPr>
              <a:t>Fonti: ARPA, ASL, Comuni, etc.</a:t>
            </a:r>
          </a:p>
          <a:p>
            <a:r>
              <a:rPr lang="it-IT" sz="2400" dirty="0">
                <a:solidFill>
                  <a:srgbClr val="0070C0"/>
                </a:solidFill>
                <a:latin typeface="Calibri Light" panose="020F0302020204030204" pitchFamily="34" charset="0"/>
              </a:rPr>
              <a:t>Finalità: </a:t>
            </a:r>
          </a:p>
          <a:p>
            <a:pPr marL="457200" indent="-457200">
              <a:buFontTx/>
              <a:buChar char="-"/>
            </a:pPr>
            <a:r>
              <a:rPr lang="it-IT" sz="2400" dirty="0">
                <a:solidFill>
                  <a:srgbClr val="0070C0"/>
                </a:solidFill>
                <a:latin typeface="Calibri Light" panose="020F0302020204030204" pitchFamily="34" charset="0"/>
              </a:rPr>
              <a:t>Integrazione fonti di dati per il completamento degli inventari</a:t>
            </a:r>
          </a:p>
          <a:p>
            <a:pPr marL="457200" indent="-457200">
              <a:buFontTx/>
              <a:buChar char="-"/>
            </a:pPr>
            <a:r>
              <a:rPr lang="it-IT" sz="2400" dirty="0">
                <a:solidFill>
                  <a:srgbClr val="0070C0"/>
                </a:solidFill>
                <a:latin typeface="Calibri Light" panose="020F0302020204030204" pitchFamily="34" charset="0"/>
              </a:rPr>
              <a:t>Ricerca di inottemperanze </a:t>
            </a:r>
          </a:p>
          <a:p>
            <a:pPr marL="457200" indent="-457200">
              <a:buFontTx/>
              <a:buChar char="-"/>
            </a:pPr>
            <a:r>
              <a:rPr lang="it-IT" sz="2400" dirty="0">
                <a:solidFill>
                  <a:srgbClr val="0070C0"/>
                </a:solidFill>
                <a:latin typeface="Calibri Light" panose="020F0302020204030204" pitchFamily="34" charset="0"/>
              </a:rPr>
              <a:t>Verifica immediata situazioni potenzialmente critiche</a:t>
            </a:r>
          </a:p>
          <a:p>
            <a:endParaRPr lang="it-IT" sz="2400" dirty="0">
              <a:solidFill>
                <a:srgbClr val="0070C0"/>
              </a:solidFill>
              <a:latin typeface="Calibri Light" panose="020F0302020204030204" pitchFamily="34" charset="0"/>
            </a:endParaRPr>
          </a:p>
          <a:p>
            <a:r>
              <a:rPr lang="it-IT" sz="2400" dirty="0">
                <a:solidFill>
                  <a:srgbClr val="0070C0"/>
                </a:solidFill>
                <a:latin typeface="Calibri Light" panose="020F0302020204030204" pitchFamily="34" charset="0"/>
              </a:rPr>
              <a:t>Problemi:</a:t>
            </a:r>
          </a:p>
          <a:p>
            <a:pPr marL="457200" indent="-457200">
              <a:buFontTx/>
              <a:buChar char="-"/>
            </a:pPr>
            <a:r>
              <a:rPr lang="it-IT" sz="2400" dirty="0">
                <a:solidFill>
                  <a:srgbClr val="0070C0"/>
                </a:solidFill>
                <a:latin typeface="Calibri Light" panose="020F0302020204030204" pitchFamily="34" charset="0"/>
              </a:rPr>
              <a:t>Non interoperabilità / compatibilità dei database (SW e contenuto dei pacchetti di </a:t>
            </a:r>
            <a:r>
              <a:rPr lang="it-IT" sz="2400" dirty="0" err="1">
                <a:solidFill>
                  <a:srgbClr val="0070C0"/>
                </a:solidFill>
                <a:latin typeface="Calibri Light" panose="020F0302020204030204" pitchFamily="34" charset="0"/>
              </a:rPr>
              <a:t>informazine</a:t>
            </a:r>
            <a:endParaRPr lang="it-IT" sz="2400" dirty="0">
              <a:solidFill>
                <a:srgbClr val="0070C0"/>
              </a:solidFill>
              <a:latin typeface="Calibri Light" panose="020F03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it-IT" sz="2400" dirty="0">
                <a:solidFill>
                  <a:srgbClr val="0070C0"/>
                </a:solidFill>
                <a:latin typeface="Calibri Light" panose="020F0302020204030204" pitchFamily="34" charset="0"/>
              </a:rPr>
              <a:t>Scarsa disponibilità di informazioni georefenziate nei censimenti</a:t>
            </a:r>
          </a:p>
          <a:p>
            <a:pPr algn="ctr"/>
            <a:endParaRPr lang="it-IT" sz="2400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contenuto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455096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25598" y="1736436"/>
            <a:ext cx="59072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0070C0"/>
                </a:solidFill>
                <a:latin typeface="Calibri Light" panose="020F0302020204030204" pitchFamily="34" charset="0"/>
              </a:rPr>
              <a:t>Prospettive interessanti dall’accordo ISPRA – Esercito Italiano per l’uso di SAPR in campo ambientale:</a:t>
            </a:r>
          </a:p>
          <a:p>
            <a:pPr algn="ctr"/>
            <a:r>
              <a:rPr lang="it-IT" sz="3600" dirty="0">
                <a:solidFill>
                  <a:srgbClr val="0070C0"/>
                </a:solidFill>
                <a:latin typeface="Calibri Light" panose="020F0302020204030204" pitchFamily="34" charset="0"/>
              </a:rPr>
              <a:t>da seguire con grande attenzione</a:t>
            </a:r>
          </a:p>
        </p:txBody>
      </p:sp>
    </p:spTree>
    <p:extLst>
      <p:ext uri="{BB962C8B-B14F-4D97-AF65-F5344CB8AC3E}">
        <p14:creationId xmlns:p14="http://schemas.microsoft.com/office/powerpoint/2010/main" val="249143028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5DCAAD82-9D12-49A2-9980-DEF8218DAB18}" type="slidenum">
              <a:rPr lang="it-IT" altLang="it-IT" smtClean="0">
                <a:solidFill>
                  <a:srgbClr val="000066"/>
                </a:solidFill>
                <a:latin typeface="Calibri" pitchFamily="34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4</a:t>
            </a:fld>
            <a:endParaRPr lang="it-IT" altLang="it-IT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2700"/>
            <a:ext cx="7524750" cy="561975"/>
          </a:xfrm>
        </p:spPr>
        <p:txBody>
          <a:bodyPr/>
          <a:lstStyle/>
          <a:p>
            <a:pPr algn="l" eaLnBrk="1" hangingPunct="1"/>
            <a:r>
              <a:rPr lang="it-IT" altLang="it-IT" sz="2800" b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Introduzione</a:t>
            </a:r>
            <a:endParaRPr lang="it-IT" altLang="it-IT" sz="2800" b="1" dirty="0">
              <a:solidFill>
                <a:schemeClr val="tx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173" name="CasellaDiTesto 6"/>
          <p:cNvSpPr txBox="1">
            <a:spLocks noChangeArrowheads="1"/>
          </p:cNvSpPr>
          <p:nvPr/>
        </p:nvSpPr>
        <p:spPr bwMode="auto">
          <a:xfrm>
            <a:off x="323850" y="409574"/>
            <a:ext cx="8351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Calibri" panose="020F0502020204030204" pitchFamily="34" charset="0"/>
              </a:rPr>
              <a:t>Risultati della mappatura del 2007: overview</a:t>
            </a:r>
            <a:endParaRPr lang="it-IT" altLang="it-IT" sz="2400" b="1" dirty="0">
              <a:latin typeface="Calibri" panose="020F0502020204030204" pitchFamily="34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9065"/>
            <a:ext cx="6981596" cy="489088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999019"/>
              </p:ext>
            </p:extLst>
          </p:nvPr>
        </p:nvGraphicFramePr>
        <p:xfrm>
          <a:off x="6981596" y="1159065"/>
          <a:ext cx="2095754" cy="5098835"/>
        </p:xfrm>
        <a:graphic>
          <a:graphicData uri="http://schemas.openxmlformats.org/drawingml/2006/table">
            <a:tbl>
              <a:tblPr/>
              <a:tblGrid>
                <a:gridCol w="1325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03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184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Area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27" marR="91427" marT="45704" marB="457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Km</a:t>
                      </a:r>
                      <a:r>
                        <a:rPr kumimoji="0" lang="en-GB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n-GB" sz="16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27" marR="91427" marT="45704" marB="457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89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Bacino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settentrionale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dell'Olona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27" marR="91427" marT="45704" marB="457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653</a:t>
                      </a:r>
                    </a:p>
                  </a:txBody>
                  <a:tcPr marL="91427" marR="91427" marT="45704" marB="457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0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Corridoio autostradale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Milano-Brescia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27" marR="91427" marT="45704" marB="457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1202</a:t>
                      </a:r>
                    </a:p>
                  </a:txBody>
                  <a:tcPr marL="91427" marR="91427" marT="45704" marB="457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805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Valcamonica</a:t>
                      </a:r>
                    </a:p>
                  </a:txBody>
                  <a:tcPr marL="91427" marR="91427" marT="45704" marB="457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144</a:t>
                      </a:r>
                    </a:p>
                  </a:txBody>
                  <a:tcPr marL="91427" marR="91427" marT="45704" marB="457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39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Valtrompia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27" marR="91427" marT="45704" marB="457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63</a:t>
                      </a:r>
                    </a:p>
                  </a:txBody>
                  <a:tcPr marL="91427" marR="91427" marT="45704" marB="457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542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 Totale</a:t>
                      </a:r>
                    </a:p>
                  </a:txBody>
                  <a:tcPr marL="91427" marR="91427" marT="45704" marB="457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2062</a:t>
                      </a:r>
                    </a:p>
                  </a:txBody>
                  <a:tcPr marL="91427" marR="91427" marT="45704" marB="4570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75" y="979055"/>
            <a:ext cx="7737199" cy="419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1645" y="5340365"/>
            <a:ext cx="79034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1600" dirty="0">
                <a:solidFill>
                  <a:srgbClr val="0070C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Sovrapposizione ad una immagine test (immagine falso colore nelle bande dell’infrarosso medio, a 20 metri di risoluzione) della mappatura delle coperture del PRAL – oltre ai problemi di discriminazione di firma spettrale dei vari materiali a questa lunghezza d’onda, la scarsa risoluzione comporta perdite di commissione per le coperture di dimensione minore (&gt; 400 – 500 m</a:t>
            </a:r>
            <a:r>
              <a:rPr lang="it-IT" sz="1600" baseline="30000" dirty="0">
                <a:solidFill>
                  <a:srgbClr val="0070C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sz="1600" dirty="0">
                <a:solidFill>
                  <a:srgbClr val="0070C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sz="1600" dirty="0">
              <a:solidFill>
                <a:srgbClr val="0070C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91645" y="992382"/>
            <a:ext cx="69426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srgbClr val="B7DBFF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Impiego di Sentinel-2 – Programma </a:t>
            </a:r>
            <a:r>
              <a:rPr lang="it-IT" sz="2800" dirty="0" err="1">
                <a:solidFill>
                  <a:srgbClr val="B7DBFF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Copernicus</a:t>
            </a:r>
            <a:endParaRPr lang="it-IT" sz="2800" dirty="0">
              <a:solidFill>
                <a:srgbClr val="B7DBFF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75" y="3833092"/>
            <a:ext cx="3143016" cy="13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7880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3" t="19917" r="23567" b="4524"/>
          <a:stretch/>
        </p:blipFill>
        <p:spPr bwMode="auto">
          <a:xfrm>
            <a:off x="3484728" y="2517127"/>
            <a:ext cx="4744873" cy="434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6" b="4104"/>
          <a:stretch/>
        </p:blipFill>
        <p:spPr bwMode="auto">
          <a:xfrm>
            <a:off x="286200" y="926545"/>
            <a:ext cx="6397055" cy="233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93963" y="3723335"/>
            <a:ext cx="36668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0070C0"/>
                </a:solidFill>
                <a:latin typeface="Calibri Light" panose="020F0302020204030204" pitchFamily="34" charset="0"/>
              </a:rPr>
              <a:t>Informazione ai Cittadini ed Amministrazioni: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it-IT" sz="2800" dirty="0">
                <a:solidFill>
                  <a:srgbClr val="0070C0"/>
                </a:solidFill>
                <a:latin typeface="Calibri Light" panose="020F0302020204030204" pitchFamily="34" charset="0"/>
              </a:rPr>
              <a:t>Informazioni sinottiche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it-IT" sz="2800" dirty="0">
                <a:solidFill>
                  <a:srgbClr val="0070C0"/>
                </a:solidFill>
                <a:latin typeface="Calibri Light" panose="020F0302020204030204" pitchFamily="34" charset="0"/>
              </a:rPr>
              <a:t>Informazioni puntuali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493818" y="174821"/>
            <a:ext cx="4645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0070C0"/>
                </a:solidFill>
                <a:latin typeface="Calibri Light" panose="020F0302020204030204" pitchFamily="34" charset="0"/>
              </a:rPr>
              <a:t>Il Sito di ARPA Lombardia</a:t>
            </a:r>
          </a:p>
        </p:txBody>
      </p:sp>
    </p:spTree>
    <p:extLst>
      <p:ext uri="{BB962C8B-B14F-4D97-AF65-F5344CB8AC3E}">
        <p14:creationId xmlns:p14="http://schemas.microsoft.com/office/powerpoint/2010/main" val="194913877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29306" y="1708258"/>
            <a:ext cx="615141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0070C0"/>
                </a:solidFill>
                <a:latin typeface="Calibri Light" panose="020F0302020204030204" pitchFamily="34" charset="0"/>
              </a:rPr>
              <a:t>AMIANTO</a:t>
            </a:r>
          </a:p>
          <a:p>
            <a:r>
              <a:rPr lang="it-IT" sz="3600" dirty="0">
                <a:solidFill>
                  <a:srgbClr val="0070C0"/>
                </a:solidFill>
                <a:latin typeface="Calibri Light" panose="020F0302020204030204" pitchFamily="34" charset="0"/>
              </a:rPr>
              <a:t>dieci anni di esperienze per la conoscenza del territorio della Lombardia 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236"/>
            <a:ext cx="1551708" cy="1478151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1106054" y="6336146"/>
            <a:ext cx="7910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  <a:latin typeface="Calibri Light" panose="020F0302020204030204" pitchFamily="34" charset="0"/>
              </a:rPr>
              <a:t>Tour delle buone pratiche Amianto Zero – Casale Monferrato, 28 aprile 2017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-997531" y="4151185"/>
            <a:ext cx="644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70C0"/>
                </a:solidFill>
                <a:latin typeface="Calibri Light" panose="020F0302020204030204" pitchFamily="34" charset="0"/>
              </a:rPr>
              <a:t>Giuseppe Sgorbati con Enrico Zini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048" y="153951"/>
            <a:ext cx="2017776" cy="118872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4926" y="3713018"/>
            <a:ext cx="4497375" cy="243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0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94328" y="1191492"/>
            <a:ext cx="71951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0070C0"/>
                </a:solidFill>
                <a:latin typeface="Calibri Light" panose="020F0302020204030204" pitchFamily="34" charset="0"/>
              </a:rPr>
              <a:t>Grazie per l’attenzione</a:t>
            </a:r>
          </a:p>
          <a:p>
            <a:pPr algn="ctr"/>
            <a:endParaRPr lang="it-IT" sz="2800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324" y="2376508"/>
            <a:ext cx="6217643" cy="3371726"/>
          </a:xfrm>
          <a:prstGeom prst="rect">
            <a:avLst/>
          </a:prstGeom>
        </p:spPr>
      </p:pic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012472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15568082-C5CF-4375-82E4-FCB135E0CDA8}" type="slidenum">
              <a:rPr lang="it-IT" altLang="it-IT" smtClean="0">
                <a:solidFill>
                  <a:srgbClr val="000066"/>
                </a:solidFill>
                <a:latin typeface="Calibri" pitchFamily="34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5</a:t>
            </a:fld>
            <a:endParaRPr lang="it-IT" altLang="it-IT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2700"/>
            <a:ext cx="7524750" cy="561975"/>
          </a:xfrm>
        </p:spPr>
        <p:txBody>
          <a:bodyPr/>
          <a:lstStyle/>
          <a:p>
            <a:pPr algn="l" eaLnBrk="1" hangingPunct="1"/>
            <a:r>
              <a:rPr lang="it-IT" altLang="it-IT" sz="2800" b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Introduzione</a:t>
            </a:r>
          </a:p>
        </p:txBody>
      </p:sp>
      <p:sp>
        <p:nvSpPr>
          <p:cNvPr id="8197" name="CasellaDiTesto 6"/>
          <p:cNvSpPr txBox="1">
            <a:spLocks noChangeArrowheads="1"/>
          </p:cNvSpPr>
          <p:nvPr/>
        </p:nvSpPr>
        <p:spPr bwMode="auto">
          <a:xfrm>
            <a:off x="323850" y="765175"/>
            <a:ext cx="83518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Calibri" panose="020F0502020204030204" pitchFamily="34" charset="0"/>
              </a:rPr>
              <a:t>Risultati della mappatura del 2007: statistiche</a:t>
            </a:r>
            <a:endParaRPr lang="it-IT" altLang="it-IT" sz="2400" b="1" dirty="0">
              <a:latin typeface="Calibri" panose="020F0502020204030204" pitchFamily="34" charset="0"/>
            </a:endParaRPr>
          </a:p>
        </p:txBody>
      </p:sp>
      <p:graphicFrame>
        <p:nvGraphicFramePr>
          <p:cNvPr id="8" name="Group 29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360159"/>
              </p:ext>
            </p:extLst>
          </p:nvPr>
        </p:nvGraphicFramePr>
        <p:xfrm>
          <a:off x="386556" y="2165314"/>
          <a:ext cx="8248650" cy="3090959"/>
        </p:xfrm>
        <a:graphic>
          <a:graphicData uri="http://schemas.openxmlformats.org/drawingml/2006/table">
            <a:tbl>
              <a:tblPr/>
              <a:tblGrid>
                <a:gridCol w="2749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6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7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05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48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8152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Area</a:t>
                      </a:r>
                    </a:p>
                  </a:txBody>
                  <a:tcPr marL="90002" marR="90002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Superficie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Km</a:t>
                      </a:r>
                      <a:r>
                        <a:rPr kumimoji="0" lang="en-GB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</a:p>
                  </a:txBody>
                  <a:tcPr marL="90002" marR="90002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Coperture</a:t>
                      </a: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 in </a:t>
                      </a:r>
                      <a:r>
                        <a:rPr kumimoji="0" lang="en-GB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cemento-amianto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0002" marR="90002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15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  N° </a:t>
                      </a:r>
                      <a:r>
                        <a:rPr kumimoji="0" lang="en-GB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coperture</a:t>
                      </a:r>
                      <a:endParaRPr kumimoji="0" lang="en-GB" sz="1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0002" marR="90002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Superficie</a:t>
                      </a: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 (Km</a:t>
                      </a:r>
                      <a:r>
                        <a:rPr kumimoji="0" lang="en-GB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)</a:t>
                      </a:r>
                    </a:p>
                  </a:txBody>
                  <a:tcPr marL="90002" marR="90002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Volume (m</a:t>
                      </a:r>
                      <a:r>
                        <a:rPr kumimoji="0" lang="en-GB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)</a:t>
                      </a:r>
                    </a:p>
                  </a:txBody>
                  <a:tcPr marL="90002" marR="90002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15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Bacino</a:t>
                      </a: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GB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settentrionale</a:t>
                      </a: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GB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dell'Olona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0002" marR="90002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653</a:t>
                      </a:r>
                    </a:p>
                  </a:txBody>
                  <a:tcPr marL="90002" marR="90002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10 445</a:t>
                      </a:r>
                    </a:p>
                  </a:txBody>
                  <a:tcPr marL="90002" marR="90002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8.19</a:t>
                      </a:r>
                    </a:p>
                  </a:txBody>
                  <a:tcPr marL="90002" marR="90002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273 986</a:t>
                      </a:r>
                    </a:p>
                  </a:txBody>
                  <a:tcPr marL="90002" marR="90002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1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Corridoio autostradale 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Milano-Brescia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0002" marR="90002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1 202</a:t>
                      </a:r>
                    </a:p>
                  </a:txBody>
                  <a:tcPr marL="90002" marR="90002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13 258</a:t>
                      </a:r>
                    </a:p>
                  </a:txBody>
                  <a:tcPr marL="90002" marR="90002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13.87</a:t>
                      </a:r>
                    </a:p>
                  </a:txBody>
                  <a:tcPr marL="90002" marR="90002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462 273</a:t>
                      </a:r>
                    </a:p>
                  </a:txBody>
                  <a:tcPr marL="90002" marR="90002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87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Valcamonica</a:t>
                      </a:r>
                    </a:p>
                  </a:txBody>
                  <a:tcPr marL="90002" marR="90002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144</a:t>
                      </a:r>
                    </a:p>
                  </a:txBody>
                  <a:tcPr marL="90002" marR="90002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733</a:t>
                      </a:r>
                    </a:p>
                  </a:txBody>
                  <a:tcPr marL="90002" marR="90002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0.56</a:t>
                      </a:r>
                    </a:p>
                  </a:txBody>
                  <a:tcPr marL="90002" marR="90002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18 821</a:t>
                      </a:r>
                    </a:p>
                  </a:txBody>
                  <a:tcPr marL="90002" marR="90002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15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Valtrompia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0002" marR="90002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63</a:t>
                      </a:r>
                    </a:p>
                  </a:txBody>
                  <a:tcPr marL="90002" marR="90002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525</a:t>
                      </a:r>
                    </a:p>
                  </a:txBody>
                  <a:tcPr marL="90002" marR="90002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0.42</a:t>
                      </a:r>
                    </a:p>
                  </a:txBody>
                  <a:tcPr marL="90002" marR="90002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14 122</a:t>
                      </a:r>
                    </a:p>
                  </a:txBody>
                  <a:tcPr marL="90002" marR="90002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152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 Totale</a:t>
                      </a:r>
                    </a:p>
                  </a:txBody>
                  <a:tcPr marL="90002" marR="90002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2 062</a:t>
                      </a:r>
                    </a:p>
                  </a:txBody>
                  <a:tcPr marL="90002" marR="90002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24 961</a:t>
                      </a:r>
                    </a:p>
                  </a:txBody>
                  <a:tcPr marL="90002" marR="90002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23.05</a:t>
                      </a:r>
                    </a:p>
                  </a:txBody>
                  <a:tcPr marL="90002" marR="90002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768 202</a:t>
                      </a:r>
                    </a:p>
                  </a:txBody>
                  <a:tcPr marL="90002" marR="90002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919163" y="1226840"/>
            <a:ext cx="7315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>
            <a:spAutoFit/>
          </a:bodyPr>
          <a:lstStyle>
            <a:lvl1pPr marL="190500" indent="-1905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dirty="0">
                <a:latin typeface="Calibri" pitchFamily="34" charset="0"/>
                <a:cs typeface="Times New Roman" pitchFamily="18" charset="0"/>
              </a:rPr>
              <a:t>N° comuni mappati: 321</a:t>
            </a:r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06384"/>
              </p:ext>
            </p:extLst>
          </p:nvPr>
        </p:nvGraphicFramePr>
        <p:xfrm>
          <a:off x="1731095" y="5513864"/>
          <a:ext cx="4787900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8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9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137">
                <a:tc>
                  <a:txBody>
                    <a:bodyPr/>
                    <a:lstStyle/>
                    <a:p>
                      <a:pPr algn="l"/>
                      <a:r>
                        <a:rPr lang="it-IT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Accuratezza totale: </a:t>
                      </a:r>
                    </a:p>
                    <a:p>
                      <a:pPr algn="l"/>
                      <a:r>
                        <a:rPr lang="it-IT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(calcolata su 115 punti di verità a terra)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91.3%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137">
                <a:tc>
                  <a:txBody>
                    <a:bodyPr/>
                    <a:lstStyle/>
                    <a:p>
                      <a:pPr algn="l"/>
                      <a:r>
                        <a:rPr lang="it-IT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Falsi positivi: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2.1%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137">
                <a:tc>
                  <a:txBody>
                    <a:bodyPr/>
                    <a:lstStyle/>
                    <a:p>
                      <a:pPr algn="l"/>
                      <a:r>
                        <a:rPr lang="it-IT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Falsi negativi: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7.9%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ettangolo 9"/>
          <p:cNvSpPr/>
          <p:nvPr/>
        </p:nvSpPr>
        <p:spPr>
          <a:xfrm>
            <a:off x="260082" y="1521969"/>
            <a:ext cx="86333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/>
              <a:t>2.893.321 domiciliati  </a:t>
            </a:r>
          </a:p>
          <a:p>
            <a:pPr algn="ctr"/>
            <a:r>
              <a:rPr lang="it-IT" sz="2000" b="1" dirty="0"/>
              <a:t>Quasi il 30% della popolazione della Lombardia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2700"/>
            <a:ext cx="7524750" cy="561975"/>
          </a:xfrm>
        </p:spPr>
        <p:txBody>
          <a:bodyPr/>
          <a:lstStyle/>
          <a:p>
            <a:pPr algn="l" eaLnBrk="1" hangingPunct="1"/>
            <a:r>
              <a:rPr lang="it-IT" altLang="it-IT" sz="2800" b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La mappatura 2007 nell’ambito del PRAL</a:t>
            </a:r>
          </a:p>
        </p:txBody>
      </p:sp>
      <p:sp>
        <p:nvSpPr>
          <p:cNvPr id="7173" name="CasellaDiTesto 6"/>
          <p:cNvSpPr txBox="1">
            <a:spLocks noChangeArrowheads="1"/>
          </p:cNvSpPr>
          <p:nvPr/>
        </p:nvSpPr>
        <p:spPr bwMode="auto">
          <a:xfrm>
            <a:off x="323850" y="485775"/>
            <a:ext cx="8351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/>
              <a:t>I risultati: mappatura</a:t>
            </a:r>
          </a:p>
        </p:txBody>
      </p:sp>
      <p:pic>
        <p:nvPicPr>
          <p:cNvPr id="7" name="Picture 6" descr="PRAL_legnano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747" y="1536700"/>
            <a:ext cx="6869803" cy="48641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928688" y="1076325"/>
            <a:ext cx="7315200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>
            <a:spAutoFit/>
          </a:bodyPr>
          <a:lstStyle>
            <a:lvl1pPr marL="190500" indent="-1905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000" b="1">
                <a:latin typeface="Calibri" pitchFamily="34" charset="0"/>
                <a:cs typeface="Times New Roman" pitchFamily="18" charset="0"/>
              </a:rPr>
              <a:t>Bacino settentrionale dell'Olona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8675688" y="6488668"/>
            <a:ext cx="1128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6404186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15568082-C5CF-4375-82E4-FCB135E0CDA8}" type="slidenum">
              <a:rPr lang="it-IT" altLang="it-IT" smtClean="0">
                <a:solidFill>
                  <a:srgbClr val="000066"/>
                </a:solidFill>
                <a:latin typeface="Calibri" pitchFamily="34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7</a:t>
            </a:fld>
            <a:endParaRPr lang="it-IT" altLang="it-IT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2700"/>
            <a:ext cx="7524750" cy="561975"/>
          </a:xfrm>
        </p:spPr>
        <p:txBody>
          <a:bodyPr/>
          <a:lstStyle/>
          <a:p>
            <a:pPr algn="l" eaLnBrk="1" hangingPunct="1"/>
            <a:r>
              <a:rPr lang="it-IT" altLang="it-IT" sz="2800" b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Introduzione</a:t>
            </a:r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127326"/>
              </p:ext>
            </p:extLst>
          </p:nvPr>
        </p:nvGraphicFramePr>
        <p:xfrm>
          <a:off x="2047875" y="2035175"/>
          <a:ext cx="4903787" cy="3460040"/>
        </p:xfrm>
        <a:graphic>
          <a:graphicData uri="http://schemas.openxmlformats.org/drawingml/2006/table">
            <a:tbl>
              <a:tblPr/>
              <a:tblGrid>
                <a:gridCol w="2469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41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0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  <a:cs typeface="Calibri"/>
                        </a:rPr>
                        <a:t>Province</a:t>
                      </a:r>
                    </a:p>
                  </a:txBody>
                  <a:tcPr marL="43149" marR="431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  <a:cs typeface="Calibri"/>
                        </a:rPr>
                        <a:t>Stima Volume 2007 </a:t>
                      </a: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(m</a:t>
                      </a:r>
                      <a:r>
                        <a:rPr lang="it-IT" sz="1400" b="1" baseline="300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3</a:t>
                      </a: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)</a:t>
                      </a:r>
                      <a:endParaRPr lang="it-IT" sz="1400" b="1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43149" marR="431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3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BG</a:t>
                      </a:r>
                      <a:endParaRPr lang="it-IT" sz="1400" b="0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43149" marR="431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320</a:t>
                      </a:r>
                      <a:r>
                        <a:rPr lang="it-IT" sz="1400" b="0" baseline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010</a:t>
                      </a:r>
                      <a:endParaRPr lang="it-IT" sz="1400" b="0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43149" marR="431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3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BS</a:t>
                      </a:r>
                      <a:endParaRPr lang="it-IT" sz="1400" b="0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43149" marR="431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446</a:t>
                      </a:r>
                      <a:r>
                        <a:rPr lang="it-IT" sz="1400" b="0" baseline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473</a:t>
                      </a:r>
                      <a:endParaRPr lang="it-IT" sz="1400" b="0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43149" marR="431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3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CO</a:t>
                      </a:r>
                      <a:endParaRPr lang="it-IT" sz="1400" b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43149" marR="431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160</a:t>
                      </a:r>
                      <a:r>
                        <a:rPr lang="it-IT" sz="1400" b="0" baseline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964</a:t>
                      </a:r>
                      <a:endParaRPr lang="it-IT" sz="1400" b="0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43149" marR="431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3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CR</a:t>
                      </a:r>
                      <a:endParaRPr lang="it-IT" sz="1400" b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43149" marR="431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174</a:t>
                      </a:r>
                      <a:r>
                        <a:rPr lang="it-IT" sz="1400" b="0" baseline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014</a:t>
                      </a:r>
                      <a:endParaRPr lang="it-IT" sz="1400" b="0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43149" marR="431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LC</a:t>
                      </a:r>
                      <a:endParaRPr lang="it-IT" sz="1400" b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43149" marR="431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97</a:t>
                      </a:r>
                      <a:r>
                        <a:rPr lang="it-IT" sz="1400" b="0" baseline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909</a:t>
                      </a:r>
                      <a:endParaRPr lang="it-IT" sz="1400" b="0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43149" marR="431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03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LO</a:t>
                      </a:r>
                      <a:endParaRPr lang="it-IT" sz="1400" b="0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43149" marR="431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90</a:t>
                      </a:r>
                      <a:r>
                        <a:rPr lang="it-IT" sz="1400" b="0" baseline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765</a:t>
                      </a:r>
                      <a:endParaRPr lang="it-IT" sz="1400" b="0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43149" marR="431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03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MI+MB</a:t>
                      </a:r>
                      <a:endParaRPr lang="it-IT" sz="1400" b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43149" marR="431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784</a:t>
                      </a:r>
                      <a:r>
                        <a:rPr lang="it-IT" sz="1400" b="0" baseline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808</a:t>
                      </a:r>
                      <a:endParaRPr lang="it-IT" sz="1400" b="0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43149" marR="431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03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MN</a:t>
                      </a:r>
                      <a:endParaRPr lang="it-IT" sz="1400" b="0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43149" marR="431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226</a:t>
                      </a:r>
                      <a:r>
                        <a:rPr lang="it-IT" sz="1400" b="0" baseline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980</a:t>
                      </a:r>
                      <a:endParaRPr lang="it-IT" sz="1400" b="0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43149" marR="431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03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PV</a:t>
                      </a:r>
                      <a:endParaRPr lang="it-IT" sz="1400" b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43149" marR="431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205</a:t>
                      </a:r>
                      <a:r>
                        <a:rPr lang="it-IT" sz="1400" b="0" baseline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664</a:t>
                      </a:r>
                      <a:endParaRPr lang="it-IT" sz="1400" b="0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43149" marR="431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03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SO</a:t>
                      </a:r>
                      <a:endParaRPr lang="it-IT" sz="1400" b="0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43149" marR="431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46</a:t>
                      </a:r>
                      <a:r>
                        <a:rPr lang="it-IT" sz="1400" b="0" baseline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112</a:t>
                      </a:r>
                      <a:endParaRPr lang="it-IT" sz="1400" b="0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43149" marR="431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03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VA</a:t>
                      </a:r>
                      <a:endParaRPr lang="it-IT" sz="1400" b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43149" marR="431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278</a:t>
                      </a:r>
                      <a:r>
                        <a:rPr lang="it-IT" sz="1400" b="0" baseline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774</a:t>
                      </a:r>
                      <a:endParaRPr lang="it-IT" sz="1400" b="0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43149" marR="431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03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Regione</a:t>
                      </a:r>
                      <a:endParaRPr lang="it-IT" sz="1400" b="1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43149" marR="431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2</a:t>
                      </a:r>
                      <a:r>
                        <a:rPr lang="it-IT" sz="1400" b="1" baseline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832</a:t>
                      </a:r>
                      <a:r>
                        <a:rPr lang="it-IT" sz="1400" b="1" baseline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/>
                        </a:rPr>
                        <a:t>473</a:t>
                      </a:r>
                      <a:endParaRPr lang="it-IT" sz="1400" b="1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43149" marR="431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0" y="753311"/>
            <a:ext cx="90608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Calibri" panose="020F0502020204030204" pitchFamily="34" charset="0"/>
              </a:rPr>
              <a:t>Risultati della mappatura 2007: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Calibri" panose="020F0502020204030204" pitchFamily="34" charset="0"/>
              </a:rPr>
              <a:t> estrapolazione delle stime di copertura all’intera Regione</a:t>
            </a:r>
            <a:endParaRPr lang="it-IT" altLang="it-IT" sz="2400" b="1" dirty="0">
              <a:latin typeface="Calibri" panose="020F0502020204030204" pitchFamily="34" charset="0"/>
            </a:endParaRPr>
          </a:p>
        </p:txBody>
      </p: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722810" y="5773802"/>
            <a:ext cx="75115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>
                <a:latin typeface="Calibri" panose="020F0502020204030204" pitchFamily="34" charset="0"/>
              </a:rPr>
              <a:t>Nota: per la estrapolazione è stata utilizzata come variabile proxy la superficie urbanizzata contenuta nella cartografia di uso del suolo regionale DUSAF.</a:t>
            </a:r>
            <a:endParaRPr lang="it-IT" altLang="it-IT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89868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2700"/>
            <a:ext cx="7524750" cy="561975"/>
          </a:xfrm>
        </p:spPr>
        <p:txBody>
          <a:bodyPr/>
          <a:lstStyle/>
          <a:p>
            <a:pPr algn="l" eaLnBrk="1" hangingPunct="1"/>
            <a:r>
              <a:rPr lang="it-IT" altLang="it-IT" sz="2800" b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L’aggiornamento al 2012 della mappatura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38944" y="1624013"/>
            <a:ext cx="8121650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 eaLnBrk="1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it-IT" sz="2000" kern="0" dirty="0">
              <a:latin typeface="Calibri" pitchFamily="34" charset="0"/>
              <a:cs typeface="Arial" pitchFamily="34" charset="0"/>
            </a:endParaRPr>
          </a:p>
          <a:p>
            <a:pPr marL="342900" indent="-342900" algn="just" eaLnBrk="1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it-IT" sz="2000" dirty="0">
                <a:latin typeface="Calibri" pitchFamily="34" charset="0"/>
              </a:rPr>
              <a:t>Fotointerpretazione a video delle </a:t>
            </a:r>
            <a:r>
              <a:rPr lang="it-IT" sz="2000" dirty="0" err="1">
                <a:latin typeface="Calibri" pitchFamily="34" charset="0"/>
              </a:rPr>
              <a:t>ortoimmagini</a:t>
            </a:r>
            <a:r>
              <a:rPr lang="it-IT" sz="2000" dirty="0">
                <a:latin typeface="Calibri" pitchFamily="34" charset="0"/>
              </a:rPr>
              <a:t> AGEA 2012. Interpretati oltre 26000 poligoni. </a:t>
            </a:r>
          </a:p>
          <a:p>
            <a:pPr algn="just" eaLnBrk="1" hangingPunct="1">
              <a:lnSpc>
                <a:spcPct val="80000"/>
              </a:lnSpc>
              <a:spcBef>
                <a:spcPct val="20000"/>
              </a:spcBef>
              <a:defRPr/>
            </a:pPr>
            <a:endParaRPr lang="it-IT" sz="2000" dirty="0">
              <a:latin typeface="Calibri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49580" algn="l"/>
              </a:tabLst>
            </a:pPr>
            <a:r>
              <a:rPr lang="it-IT" sz="2000" dirty="0">
                <a:latin typeface="Calibri" pitchFamily="34" charset="0"/>
              </a:rPr>
              <a:t>Tipologia di trasformazione subita dalle coperture in cemento-amianto dal 2007 al 2012:</a:t>
            </a:r>
            <a:endParaRPr lang="it-IT" sz="2000" dirty="0">
              <a:latin typeface="Calibri" panose="020F0502020204030204" pitchFamily="34" charset="0"/>
              <a:ea typeface="Times New Roman"/>
              <a:cs typeface="Times New Roman"/>
            </a:endParaRPr>
          </a:p>
        </p:txBody>
      </p:sp>
      <p:sp>
        <p:nvSpPr>
          <p:cNvPr id="12293" name="CasellaDiTesto 6"/>
          <p:cNvSpPr txBox="1">
            <a:spLocks noChangeArrowheads="1"/>
          </p:cNvSpPr>
          <p:nvPr/>
        </p:nvSpPr>
        <p:spPr bwMode="auto">
          <a:xfrm>
            <a:off x="323850" y="790575"/>
            <a:ext cx="83518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/>
              <a:t>Il metodo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/>
              <a:t>Stessa area campionaria del 2007 </a:t>
            </a: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/>
          </p:nvPr>
        </p:nvGraphicFramePr>
        <p:xfrm>
          <a:off x="1326832" y="4032088"/>
          <a:ext cx="6345873" cy="13336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458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340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it-IT" sz="20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1 - Non variato</a:t>
                      </a:r>
                      <a:endParaRPr lang="it-IT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40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it-IT" sz="20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2 - Variato</a:t>
                      </a:r>
                      <a:endParaRPr lang="it-IT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40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it-IT" sz="20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3 - Variato con installazione di pannelli fotovoltaici</a:t>
                      </a:r>
                      <a:endParaRPr lang="it-IT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40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it-IT" sz="20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4 - Variato a seguito di demolizione dell’edificio</a:t>
                      </a:r>
                      <a:endParaRPr lang="it-IT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8675688" y="642455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1751862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81D63022-1844-4C43-B29F-3EBD025FD3DC}" type="slidenum">
              <a:rPr lang="it-IT" altLang="it-IT" smtClean="0">
                <a:solidFill>
                  <a:srgbClr val="000066"/>
                </a:solidFill>
                <a:latin typeface="Calibri" pitchFamily="34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9</a:t>
            </a:fld>
            <a:endParaRPr lang="it-IT" altLang="it-IT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2700"/>
            <a:ext cx="7524750" cy="561975"/>
          </a:xfrm>
        </p:spPr>
        <p:txBody>
          <a:bodyPr/>
          <a:lstStyle/>
          <a:p>
            <a:pPr algn="l" eaLnBrk="1" hangingPunct="1"/>
            <a:r>
              <a:rPr lang="it-IT" altLang="it-IT" sz="2800" b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L’aggiornamento della mappatura al 2012</a:t>
            </a:r>
          </a:p>
        </p:txBody>
      </p:sp>
      <p:pic>
        <p:nvPicPr>
          <p:cNvPr id="10" name="Immagin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2" y="1733844"/>
            <a:ext cx="4187639" cy="204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64319" y="701714"/>
            <a:ext cx="84709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it-IT" sz="2400" b="1" dirty="0">
                <a:latin typeface="Calibri" panose="020F0502020204030204" pitchFamily="34" charset="0"/>
                <a:cs typeface="Tahoma" pitchFamily="34" charset="0"/>
              </a:rPr>
              <a:t>Esempi di coperture variate (bonificate o, in rari casi, incapsulate o </a:t>
            </a:r>
            <a:r>
              <a:rPr lang="it-IT" sz="2400" b="1" dirty="0" err="1">
                <a:latin typeface="Calibri" panose="020F0502020204030204" pitchFamily="34" charset="0"/>
                <a:cs typeface="Tahoma" pitchFamily="34" charset="0"/>
              </a:rPr>
              <a:t>sovracoperte</a:t>
            </a:r>
            <a:r>
              <a:rPr lang="it-IT" sz="2400" b="1" dirty="0">
                <a:latin typeface="Calibri" panose="020F0502020204030204" pitchFamily="34" charset="0"/>
                <a:cs typeface="Tahoma" pitchFamily="34" charset="0"/>
              </a:rPr>
              <a:t>, installazione pannelli fotovoltaici, demolizioni):</a:t>
            </a:r>
          </a:p>
          <a:p>
            <a:pPr>
              <a:defRPr/>
            </a:pPr>
            <a:endParaRPr lang="it-IT" dirty="0"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877824" y="3750467"/>
            <a:ext cx="831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Calibri" panose="020F0502020204030204" pitchFamily="34" charset="0"/>
              </a:rPr>
              <a:t>2007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2986400" y="3750467"/>
            <a:ext cx="831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Calibri" panose="020F0502020204030204" pitchFamily="34" charset="0"/>
              </a:rPr>
              <a:t>2012</a:t>
            </a:r>
          </a:p>
        </p:txBody>
      </p:sp>
      <p:pic>
        <p:nvPicPr>
          <p:cNvPr id="16" name="Immagin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31" y="1769511"/>
            <a:ext cx="4331055" cy="195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sellaDiTesto 16"/>
          <p:cNvSpPr txBox="1"/>
          <p:nvPr/>
        </p:nvSpPr>
        <p:spPr>
          <a:xfrm>
            <a:off x="5093587" y="3750467"/>
            <a:ext cx="971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Calibri" panose="020F0502020204030204" pitchFamily="34" charset="0"/>
              </a:rPr>
              <a:t>2007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7344440" y="3750467"/>
            <a:ext cx="971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Calibri" panose="020F0502020204030204" pitchFamily="34" charset="0"/>
              </a:rPr>
              <a:t>2012</a:t>
            </a:r>
          </a:p>
        </p:txBody>
      </p:sp>
      <p:pic>
        <p:nvPicPr>
          <p:cNvPr id="19" name="Immagine 1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47"/>
          <a:stretch/>
        </p:blipFill>
        <p:spPr bwMode="auto">
          <a:xfrm>
            <a:off x="2161350" y="4272597"/>
            <a:ext cx="4830762" cy="224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asellaDiTesto 19"/>
          <p:cNvSpPr txBox="1"/>
          <p:nvPr/>
        </p:nvSpPr>
        <p:spPr>
          <a:xfrm>
            <a:off x="2916523" y="6569122"/>
            <a:ext cx="113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Calibri" panose="020F0502020204030204" pitchFamily="34" charset="0"/>
              </a:rPr>
              <a:t>2007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5130292" y="6569122"/>
            <a:ext cx="113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Calibri" panose="020F0502020204030204" pitchFamily="34" charset="0"/>
              </a:rPr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143413031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Personalizza struttura">
  <a:themeElements>
    <a:clrScheme name="Personalizza struttur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ersonalizza struttur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Calibri" panose="020F0502020204030204" pitchFamily="34" charset="0"/>
          </a:defRPr>
        </a:defPPr>
      </a:lstStyle>
    </a:txDef>
  </a:objectDefaults>
  <a:extraClrSchemeLst>
    <a:extraClrScheme>
      <a:clrScheme name="Personalizza struttur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2990</TotalTime>
  <Words>1569</Words>
  <Application>Microsoft Office PowerPoint</Application>
  <PresentationFormat>Presentazione su schermo (4:3)</PresentationFormat>
  <Paragraphs>399</Paragraphs>
  <Slides>43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43</vt:i4>
      </vt:variant>
    </vt:vector>
  </HeadingPairs>
  <TitlesOfParts>
    <vt:vector size="54" baseType="lpstr">
      <vt:lpstr>Arial</vt:lpstr>
      <vt:lpstr>Calibri</vt:lpstr>
      <vt:lpstr>Calibri Light</vt:lpstr>
      <vt:lpstr>Symbol</vt:lpstr>
      <vt:lpstr>Tahoma</vt:lpstr>
      <vt:lpstr>Times New Roman</vt:lpstr>
      <vt:lpstr>Verdana</vt:lpstr>
      <vt:lpstr>Wingdings</vt:lpstr>
      <vt:lpstr>Personalizza struttura</vt:lpstr>
      <vt:lpstr>Documento</vt:lpstr>
      <vt:lpstr>Immagine bitmap</vt:lpstr>
      <vt:lpstr>Presentazione standard di PowerPoint</vt:lpstr>
      <vt:lpstr>Introduzione</vt:lpstr>
      <vt:lpstr>La mappatura 2007 nell’ambito del PRAL</vt:lpstr>
      <vt:lpstr>Introduzione</vt:lpstr>
      <vt:lpstr>Introduzione</vt:lpstr>
      <vt:lpstr>La mappatura 2007 nell’ambito del PRAL</vt:lpstr>
      <vt:lpstr>Introduzione</vt:lpstr>
      <vt:lpstr>L’aggiornamento al 2012 della mappatura</vt:lpstr>
      <vt:lpstr>L’aggiornamento della mappatura al 2012</vt:lpstr>
      <vt:lpstr>L’aggiornamento al 2012 della mappatura</vt:lpstr>
      <vt:lpstr>L’aggiornamento al 2012 della mappatura</vt:lpstr>
      <vt:lpstr>L’aggiornamento al 2012 della mappatura</vt:lpstr>
      <vt:lpstr>L’aggiornamento della mappatura al 2012</vt:lpstr>
      <vt:lpstr>L’aggiornamento al 2012 della mappatura</vt:lpstr>
      <vt:lpstr>L’aggiornamento al 2012 della mappatura</vt:lpstr>
      <vt:lpstr>L’aggiornamento della mappatura al 2012</vt:lpstr>
      <vt:lpstr>Presentazione standard di PowerPoint</vt:lpstr>
      <vt:lpstr>Nuove esperienze,  nuovi risultati, nuove tecnologie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convenzione Regione, Comune di Bergamo,  ARPA Lombardia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ARPA Lombardia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</dc:title>
  <dc:creator>ARPA Lombardia</dc:creator>
  <cp:lastModifiedBy>SGORBATI GIUSEPPE GIOVANNI</cp:lastModifiedBy>
  <cp:revision>426</cp:revision>
  <dcterms:created xsi:type="dcterms:W3CDTF">2009-11-26T11:01:46Z</dcterms:created>
  <dcterms:modified xsi:type="dcterms:W3CDTF">2017-10-12T06:25:37Z</dcterms:modified>
</cp:coreProperties>
</file>